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92" r:id="rId6"/>
    <p:sldId id="259" r:id="rId7"/>
    <p:sldId id="260" r:id="rId8"/>
    <p:sldId id="261" r:id="rId9"/>
    <p:sldId id="263" r:id="rId10"/>
    <p:sldId id="262" r:id="rId11"/>
    <p:sldId id="272" r:id="rId12"/>
    <p:sldId id="289" r:id="rId13"/>
    <p:sldId id="273" r:id="rId14"/>
    <p:sldId id="274" r:id="rId15"/>
    <p:sldId id="275" r:id="rId16"/>
    <p:sldId id="290" r:id="rId17"/>
    <p:sldId id="280" r:id="rId18"/>
    <p:sldId id="283" r:id="rId19"/>
    <p:sldId id="284" r:id="rId20"/>
    <p:sldId id="286" r:id="rId21"/>
    <p:sldId id="265" r:id="rId22"/>
    <p:sldId id="267" r:id="rId23"/>
    <p:sldId id="268" r:id="rId24"/>
    <p:sldId id="269" r:id="rId25"/>
    <p:sldId id="270" r:id="rId26"/>
    <p:sldId id="291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8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C8DA1F-4473-468C-B89A-F44A7C2812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0DA37F5-AFF5-443E-95BA-F7283B0C5D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7F80F6-24B1-4BAC-9A95-633C00B78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AA1468-D056-4897-8581-E1857C3E6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1E37AAC-72D2-43FD-BC03-6DFC1570A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07898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D768B8-FC85-4A1C-AB9D-4EE6CF9FA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9F4C06-6878-41ED-A8BB-443DA3C980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09A60B-6437-41C4-9DDB-841E0C7BC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308C6A-3969-4D61-AE7B-888DAAFE2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9744087-F59E-4263-810A-696DDED04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7033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8C3A6BC-1387-4BB7-BD4A-06CB4966C2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A33B895-B385-4122-B5EC-44CCF244D8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145FAF-3DF9-439F-A1D8-750CC5B64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7FE03E-4F1D-44FB-90B3-1C1E4DE58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B256160-1737-46D1-BAD0-44F95D1B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6274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AA2897-E5A2-45DA-8F49-73DC7D8E6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63F732D-8D1E-4F9C-BF19-5027579A06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86F0AA-C721-4211-9FA8-0C47DA13DA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238406-7B56-45D8-A4B8-28340ADB7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EBA8D1-3B79-419A-8094-318B66EDA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303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CEF1B6-D986-45C1-91D4-3697B28B0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B8951A-D37E-49E8-AFDE-200287A96D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3F5502-0F76-49DA-9DF0-42667E1E0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2316FF-27B5-4DD3-9A40-C28E55BFE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5798F4-CC01-4083-9035-0F54F59AF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530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E7AEB78-4E10-416D-B8C7-E83323811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5E6D1F-8A97-4F24-8109-E24E17FF8E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98D609-C160-474B-BE25-58F2FBE551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C1DEEC-ECB6-4F35-9B58-164D84F63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A1C9641-0832-4648-826F-2702384B0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4D0F37-81DC-40D4-9C43-766C6C96E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4847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806849-A03E-4E5C-AE5F-EFDB85E98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AD150AE-0DB2-411F-9C6D-7BD16415B4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57B9352-48B5-4C79-B785-D4895F8A1C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03A502E-9AC3-48E0-8808-4D93DE2527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1732A24-AD23-4E99-A644-0AE617087E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2A5CBEC-9472-4FC6-A964-2D40C3E3C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F09834B-7EFE-402B-A631-109CD7E75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161B462-CB60-4EAB-8644-C7EDB7542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0183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179F54-56B6-4652-B2F2-B22C0A161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2A427F-660B-4DC6-A686-5A30E8991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42CF9C5-22E1-4AEB-BFEA-C71D109CB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AFDDB38-91D3-483A-9D3F-4DE91E8AE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924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034ADF2-D635-4AD1-B506-6EE965EAC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8FE6BF-F28C-4731-9AB2-DDCD1760C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EBF35C2-744F-42A4-98B1-333A9F7FD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1155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24362F-F61A-439B-A5EA-ECCAF9956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E8425C-D126-41D2-ABC7-6B6B04A4A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DFED1F8-E294-485A-A4E4-B3BB7745D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4D5D75-6C92-4B0F-9FFF-39748F027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E04A21D-48CB-4AE6-BCC3-38CC49CEC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A40D10-9E83-4CF4-9A95-B1DBD806F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528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C48CB4-9759-466B-BC82-20CC2BCDC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42464A1-6BA7-47A8-B635-6F27C8736F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EAF384F-5A31-4A3F-B45F-AF975D777D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4947AB-D4D0-4003-BC57-68D7203873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84F6CE-69A3-4DD7-9191-5AD05C68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5D5F2F-46A1-414B-A84E-DD7D02AE1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918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EFA896-562B-4E21-8B5D-B9F20BCCA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0F535E-37B8-4832-A6D1-889CD31AA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4867D19-1201-4D92-A0CA-373318AB2E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5C61F-B52A-4944-A120-F5FFD2940891}" type="datetimeFigureOut">
              <a:rPr lang="ko-KR" altLang="en-US" smtClean="0"/>
              <a:t>2022-01-04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81A580-1029-49C7-95B0-B394E23FEB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9C405F-E65D-4274-BEFD-82997F99D3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83D184-6C14-4857-B089-E1251F6F062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120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8C1518-EA5E-4A54-925B-855A530C2841}"/>
              </a:ext>
            </a:extLst>
          </p:cNvPr>
          <p:cNvSpPr txBox="1"/>
          <p:nvPr/>
        </p:nvSpPr>
        <p:spPr>
          <a:xfrm>
            <a:off x="1979802" y="1392572"/>
            <a:ext cx="729879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b="1" dirty="0">
                <a:latin typeface="+mj-lt"/>
              </a:rPr>
              <a:t>라인 프렌즈 분석</a:t>
            </a:r>
            <a:endParaRPr lang="en-US" altLang="ko-KR" sz="7200" b="1" dirty="0">
              <a:latin typeface="+mj-lt"/>
            </a:endParaRPr>
          </a:p>
          <a:p>
            <a:endParaRPr lang="ko-KR" altLang="en-US" sz="7200" b="1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A6AB66-276C-495A-8E9F-C10ECAB1BDD0}"/>
              </a:ext>
            </a:extLst>
          </p:cNvPr>
          <p:cNvSpPr txBox="1"/>
          <p:nvPr/>
        </p:nvSpPr>
        <p:spPr>
          <a:xfrm>
            <a:off x="9034944" y="363033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박태훈</a:t>
            </a:r>
          </a:p>
        </p:txBody>
      </p:sp>
    </p:spTree>
    <p:extLst>
      <p:ext uri="{BB962C8B-B14F-4D97-AF65-F5344CB8AC3E}">
        <p14:creationId xmlns:p14="http://schemas.microsoft.com/office/powerpoint/2010/main" val="2743796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2244BC6-9B83-481B-87A9-126E32336E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387" y="660632"/>
            <a:ext cx="7162213" cy="55367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F3886E-515B-49FA-BEAD-9CA44772CD4B}"/>
              </a:ext>
            </a:extLst>
          </p:cNvPr>
          <p:cNvSpPr txBox="1"/>
          <p:nvPr/>
        </p:nvSpPr>
        <p:spPr>
          <a:xfrm>
            <a:off x="7684617" y="660632"/>
            <a:ext cx="3970959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상품 간략한 정보 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en-US" altLang="ko-KR" sz="1400" dirty="0"/>
              <a:t>3</a:t>
            </a:r>
            <a:r>
              <a:rPr lang="ko-KR" altLang="en-US" sz="1400" dirty="0"/>
              <a:t>번을 </a:t>
            </a:r>
            <a:r>
              <a:rPr lang="ko-KR" altLang="en-US" sz="1400" dirty="0" err="1"/>
              <a:t>실행시</a:t>
            </a:r>
            <a:r>
              <a:rPr lang="ko-KR" altLang="en-US" sz="1400" dirty="0"/>
              <a:t> 화면이 이렇게 보인다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상품 이미지</a:t>
            </a:r>
            <a:r>
              <a:rPr lang="en-US" altLang="ko-KR" sz="1400" dirty="0"/>
              <a:t>, </a:t>
            </a:r>
            <a:r>
              <a:rPr lang="ko-KR" altLang="en-US" sz="1400" dirty="0"/>
              <a:t>상세 이름</a:t>
            </a:r>
            <a:r>
              <a:rPr lang="en-US" altLang="ko-KR" sz="1400" dirty="0"/>
              <a:t>, </a:t>
            </a:r>
            <a:r>
              <a:rPr lang="ko-KR" altLang="en-US" sz="1400" dirty="0"/>
              <a:t>가격</a:t>
            </a:r>
            <a:r>
              <a:rPr lang="en-US" altLang="ko-KR" sz="1400" dirty="0"/>
              <a:t>, </a:t>
            </a:r>
            <a:r>
              <a:rPr lang="ko-KR" altLang="en-US" sz="1400" dirty="0"/>
              <a:t>구매혜택</a:t>
            </a:r>
            <a:r>
              <a:rPr lang="en-US" altLang="ko-KR" sz="1400" dirty="0"/>
              <a:t>, </a:t>
            </a:r>
            <a:r>
              <a:rPr lang="ko-KR" altLang="en-US" sz="1400" dirty="0"/>
              <a:t>리뷰 </a:t>
            </a:r>
            <a:endParaRPr lang="en-US" altLang="ko-KR" sz="1400" dirty="0"/>
          </a:p>
          <a:p>
            <a:r>
              <a:rPr lang="ko-KR" altLang="en-US" sz="1400" dirty="0"/>
              <a:t>택배 비용</a:t>
            </a:r>
            <a:r>
              <a:rPr lang="en-US" altLang="ko-KR" sz="1400" dirty="0"/>
              <a:t>, </a:t>
            </a:r>
            <a:r>
              <a:rPr lang="ko-KR" altLang="en-US" sz="1400" dirty="0"/>
              <a:t>평점 보인다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상품 상세 페이지에서 몇 개의 항목을 가져왔기</a:t>
            </a:r>
            <a:endParaRPr lang="en-US" altLang="ko-KR" sz="1400" dirty="0"/>
          </a:p>
          <a:p>
            <a:r>
              <a:rPr lang="ko-KR" altLang="en-US" sz="1400" dirty="0"/>
              <a:t>때문에 상품 상세 페이지에서 분석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957643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2C6F733-1183-455B-9D14-2BB7A65EEE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76" r="11928"/>
          <a:stretch/>
        </p:blipFill>
        <p:spPr>
          <a:xfrm>
            <a:off x="83891" y="0"/>
            <a:ext cx="755848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1742AA3-946C-45BC-88D4-04F6DCDAC635}"/>
              </a:ext>
            </a:extLst>
          </p:cNvPr>
          <p:cNvSpPr/>
          <p:nvPr/>
        </p:nvSpPr>
        <p:spPr>
          <a:xfrm>
            <a:off x="83891" y="360727"/>
            <a:ext cx="3766656" cy="428677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AF0CDD6-F838-4788-83FD-B48600515B8E}"/>
              </a:ext>
            </a:extLst>
          </p:cNvPr>
          <p:cNvSpPr/>
          <p:nvPr/>
        </p:nvSpPr>
        <p:spPr>
          <a:xfrm>
            <a:off x="192947" y="6233020"/>
            <a:ext cx="2021747" cy="56206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2EBD79C-2F42-4078-9E9E-88D3FBF1E95F}"/>
              </a:ext>
            </a:extLst>
          </p:cNvPr>
          <p:cNvSpPr/>
          <p:nvPr/>
        </p:nvSpPr>
        <p:spPr>
          <a:xfrm>
            <a:off x="4110606" y="427839"/>
            <a:ext cx="3296873" cy="93117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79A3CB-BB31-4FB1-AEA5-20F4D47DF5E3}"/>
              </a:ext>
            </a:extLst>
          </p:cNvPr>
          <p:cNvSpPr/>
          <p:nvPr/>
        </p:nvSpPr>
        <p:spPr>
          <a:xfrm>
            <a:off x="4110606" y="1476462"/>
            <a:ext cx="3238150" cy="187913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C7389623-A050-4963-ABB9-C05EA3C6ADCC}"/>
              </a:ext>
            </a:extLst>
          </p:cNvPr>
          <p:cNvSpPr/>
          <p:nvPr/>
        </p:nvSpPr>
        <p:spPr>
          <a:xfrm>
            <a:off x="4110606" y="4144161"/>
            <a:ext cx="3238150" cy="6040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EDBA48F-0E39-425D-8975-8D8160831C27}"/>
              </a:ext>
            </a:extLst>
          </p:cNvPr>
          <p:cNvSpPr/>
          <p:nvPr/>
        </p:nvSpPr>
        <p:spPr>
          <a:xfrm>
            <a:off x="4110606" y="4874004"/>
            <a:ext cx="3238150" cy="3187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8A35343-83C7-4750-B864-2F1E18ADF148}"/>
              </a:ext>
            </a:extLst>
          </p:cNvPr>
          <p:cNvSpPr/>
          <p:nvPr/>
        </p:nvSpPr>
        <p:spPr>
          <a:xfrm>
            <a:off x="4110606" y="5318620"/>
            <a:ext cx="3296873" cy="3187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B9B748E-60E6-45A3-A4C9-9E5C1916BED2}"/>
              </a:ext>
            </a:extLst>
          </p:cNvPr>
          <p:cNvSpPr/>
          <p:nvPr/>
        </p:nvSpPr>
        <p:spPr>
          <a:xfrm>
            <a:off x="4169329" y="5637401"/>
            <a:ext cx="3179427" cy="3187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DD6FA93-3C32-438F-B37B-A2C2C1EEBA75}"/>
              </a:ext>
            </a:extLst>
          </p:cNvPr>
          <p:cNvSpPr/>
          <p:nvPr/>
        </p:nvSpPr>
        <p:spPr>
          <a:xfrm>
            <a:off x="4169329" y="6098796"/>
            <a:ext cx="1031845" cy="3313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AE311C6-E872-4039-A2B0-9671BF454EC7}"/>
              </a:ext>
            </a:extLst>
          </p:cNvPr>
          <p:cNvSpPr/>
          <p:nvPr/>
        </p:nvSpPr>
        <p:spPr>
          <a:xfrm>
            <a:off x="5293453" y="6098796"/>
            <a:ext cx="939567" cy="3187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27FCE11C-D33E-498D-BE40-7C12D1FB24D5}"/>
              </a:ext>
            </a:extLst>
          </p:cNvPr>
          <p:cNvSpPr/>
          <p:nvPr/>
        </p:nvSpPr>
        <p:spPr>
          <a:xfrm>
            <a:off x="6325298" y="6086212"/>
            <a:ext cx="1023458" cy="3187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5" name="표 16">
            <a:extLst>
              <a:ext uri="{FF2B5EF4-FFF2-40B4-BE49-F238E27FC236}">
                <a16:creationId xmlns:a16="http://schemas.microsoft.com/office/drawing/2014/main" id="{7C350CA9-1039-40D3-82AD-FF473F9BAE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0649897"/>
              </p:ext>
            </p:extLst>
          </p:nvPr>
        </p:nvGraphicFramePr>
        <p:xfrm>
          <a:off x="7549754" y="427839"/>
          <a:ext cx="4471670" cy="54215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351">
                  <a:extLst>
                    <a:ext uri="{9D8B030D-6E8A-4147-A177-3AD203B41FA5}">
                      <a16:colId xmlns:a16="http://schemas.microsoft.com/office/drawing/2014/main" val="3010032465"/>
                    </a:ext>
                  </a:extLst>
                </a:gridCol>
                <a:gridCol w="3902319">
                  <a:extLst>
                    <a:ext uri="{9D8B030D-6E8A-4147-A177-3AD203B41FA5}">
                      <a16:colId xmlns:a16="http://schemas.microsoft.com/office/drawing/2014/main" val="2232585500"/>
                    </a:ext>
                  </a:extLst>
                </a:gridCol>
              </a:tblGrid>
              <a:tr h="4152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상품 상세 페이지 </a:t>
                      </a:r>
                      <a:r>
                        <a:rPr lang="en-US" altLang="ko-KR" dirty="0"/>
                        <a:t>- 1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439289"/>
                  </a:ext>
                </a:extLst>
              </a:tr>
              <a:tr h="167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174643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 이미지를 나타낸다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화살표를 눌러서 상품 다음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전</a:t>
                      </a:r>
                      <a:r>
                        <a:rPr lang="en-US" altLang="ko-KR" sz="1000" dirty="0"/>
                        <a:t>)</a:t>
                      </a:r>
                      <a:r>
                        <a:rPr lang="ko-KR" altLang="en-US" sz="1000" dirty="0"/>
                        <a:t> 이미지를 볼 수 있다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다음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전</a:t>
                      </a:r>
                      <a:r>
                        <a:rPr lang="en-US" altLang="ko-KR" sz="1000" dirty="0"/>
                        <a:t>)</a:t>
                      </a:r>
                      <a:r>
                        <a:rPr lang="ko-KR" altLang="en-US" sz="1000" dirty="0"/>
                        <a:t> 이미지가 없을 때 처음</a:t>
                      </a:r>
                      <a:r>
                        <a:rPr lang="en-US" altLang="ko-KR" sz="1000" dirty="0"/>
                        <a:t>(</a:t>
                      </a:r>
                      <a:r>
                        <a:rPr lang="ko-KR" altLang="en-US" sz="1000" dirty="0"/>
                        <a:t>끝</a:t>
                      </a:r>
                      <a:r>
                        <a:rPr lang="en-US" altLang="ko-KR" sz="1000" dirty="0"/>
                        <a:t>)</a:t>
                      </a:r>
                      <a:r>
                        <a:rPr lang="ko-KR" altLang="en-US" sz="1000" dirty="0"/>
                        <a:t>으로 돌아간다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08224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상품의 이름과 가격을 나타낸다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14296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구매 혜택을 나타낸다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적립 포인트와 더 포인트를 적립할 방법을 보여준다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밑줄이 있는 문장은 누를 시 해당 페이지로 이동한다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74482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택배배송 가격을 보여준다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배송비 절약상품 보기 를 누르면 배송비 절약상품들을 보여주는 페이지로 이동한다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3953218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구매할 상품의 옵션을 선택할 수 있다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이 정보를 선택하면 선택한 상품 정보와 개수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가격을 설정할 수 있는 버튼들이 보여진다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119619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선택한 상품 옵션과 개수에 해당하는 가격을 보여준다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8991174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선택한 상품 정보들을 가지고 네이버 주문 페이지로 이동한다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/>
                      <a:r>
                        <a:rPr lang="ko-KR" altLang="en-US" sz="1000" dirty="0"/>
                        <a:t>로그인 했을 때 사용 가능하다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3813008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문의를 보낼 수 있는 창이 새로 생긴다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854797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로그인 했을 때 사용 가능하며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누르면 상품 찜 목록에 담기고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하트문양이 회색에서 붉게 변함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찜 목록에 들어가 있는 상품은 하트 문양이 붉은색으로 되어있음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624257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로그인 했을 때 사용 가능하다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옵션을 선택하고 </a:t>
                      </a:r>
                      <a:r>
                        <a:rPr lang="ko-KR" altLang="en-US" sz="1000" dirty="0" err="1"/>
                        <a:t>누를시</a:t>
                      </a:r>
                      <a:r>
                        <a:rPr lang="ko-KR" altLang="en-US" sz="1000" dirty="0"/>
                        <a:t> 상품이 장바구니 목록에 담긴다</a:t>
                      </a:r>
                      <a:r>
                        <a:rPr lang="en-US" altLang="ko-KR" sz="1000" dirty="0"/>
                        <a:t>. 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640127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 err="1"/>
                        <a:t>리뷰수와</a:t>
                      </a:r>
                      <a:r>
                        <a:rPr lang="ko-KR" altLang="en-US" sz="1000" dirty="0"/>
                        <a:t> 총 평균 평점을 보여준다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31360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26F4F5A8-56BC-4C98-9213-BCC3F457FB07}"/>
              </a:ext>
            </a:extLst>
          </p:cNvPr>
          <p:cNvSpPr txBox="1"/>
          <p:nvPr/>
        </p:nvSpPr>
        <p:spPr>
          <a:xfrm>
            <a:off x="83891" y="554874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61F6B5C-E311-4BA8-A884-C1088A2F8003}"/>
              </a:ext>
            </a:extLst>
          </p:cNvPr>
          <p:cNvSpPr txBox="1"/>
          <p:nvPr/>
        </p:nvSpPr>
        <p:spPr>
          <a:xfrm>
            <a:off x="4125581" y="1512716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3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88CF4B-B812-43AD-B6A2-CD0C62B24033}"/>
              </a:ext>
            </a:extLst>
          </p:cNvPr>
          <p:cNvSpPr txBox="1"/>
          <p:nvPr/>
        </p:nvSpPr>
        <p:spPr>
          <a:xfrm>
            <a:off x="4075404" y="4144161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4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92055C-082F-4A52-AF97-01E466A7146F}"/>
              </a:ext>
            </a:extLst>
          </p:cNvPr>
          <p:cNvSpPr txBox="1"/>
          <p:nvPr/>
        </p:nvSpPr>
        <p:spPr>
          <a:xfrm>
            <a:off x="3798881" y="4895212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5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6A8FDF-15F8-4B42-B461-DA916AC4749C}"/>
              </a:ext>
            </a:extLst>
          </p:cNvPr>
          <p:cNvSpPr txBox="1"/>
          <p:nvPr/>
        </p:nvSpPr>
        <p:spPr>
          <a:xfrm>
            <a:off x="3756466" y="5318620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6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78ED649-061F-4980-889C-5D10B26BAAB6}"/>
              </a:ext>
            </a:extLst>
          </p:cNvPr>
          <p:cNvSpPr txBox="1"/>
          <p:nvPr/>
        </p:nvSpPr>
        <p:spPr>
          <a:xfrm>
            <a:off x="3756466" y="5617628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7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33D8DF8-9DE6-4BE6-BF8E-D73695084C62}"/>
              </a:ext>
            </a:extLst>
          </p:cNvPr>
          <p:cNvSpPr txBox="1"/>
          <p:nvPr/>
        </p:nvSpPr>
        <p:spPr>
          <a:xfrm>
            <a:off x="3717422" y="6101632"/>
            <a:ext cx="4100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8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975CF04-AF02-44FA-B8E0-1FF539A370E5}"/>
              </a:ext>
            </a:extLst>
          </p:cNvPr>
          <p:cNvSpPr txBox="1"/>
          <p:nvPr/>
        </p:nvSpPr>
        <p:spPr>
          <a:xfrm>
            <a:off x="5231124" y="6078423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9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BE4C27-8A66-4908-8470-1AA32BD9E906}"/>
              </a:ext>
            </a:extLst>
          </p:cNvPr>
          <p:cNvSpPr txBox="1"/>
          <p:nvPr/>
        </p:nvSpPr>
        <p:spPr>
          <a:xfrm>
            <a:off x="6273318" y="6086212"/>
            <a:ext cx="4210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10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88ABCA-D7D3-4E8B-AA27-2919D10E1B17}"/>
              </a:ext>
            </a:extLst>
          </p:cNvPr>
          <p:cNvSpPr txBox="1"/>
          <p:nvPr/>
        </p:nvSpPr>
        <p:spPr>
          <a:xfrm>
            <a:off x="184179" y="5831549"/>
            <a:ext cx="6020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11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F6CDDF-04F1-459D-BF85-A5BE020AE3BE}"/>
              </a:ext>
            </a:extLst>
          </p:cNvPr>
          <p:cNvSpPr txBox="1"/>
          <p:nvPr/>
        </p:nvSpPr>
        <p:spPr>
          <a:xfrm>
            <a:off x="4148945" y="385597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2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6429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1F5F952-AF69-4BAB-B291-49A1766826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47397"/>
          <a:stretch/>
        </p:blipFill>
        <p:spPr>
          <a:xfrm>
            <a:off x="0" y="131097"/>
            <a:ext cx="12192000" cy="659580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6697860-9920-4CC0-9421-197208F5C45E}"/>
              </a:ext>
            </a:extLst>
          </p:cNvPr>
          <p:cNvSpPr/>
          <p:nvPr/>
        </p:nvSpPr>
        <p:spPr>
          <a:xfrm>
            <a:off x="4689446" y="1132514"/>
            <a:ext cx="2323750" cy="2265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D574F5-A2C5-4288-A5DE-7B863DA3144F}"/>
              </a:ext>
            </a:extLst>
          </p:cNvPr>
          <p:cNvSpPr txBox="1"/>
          <p:nvPr/>
        </p:nvSpPr>
        <p:spPr>
          <a:xfrm>
            <a:off x="7333125" y="1359017"/>
            <a:ext cx="473719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제품 상세 페이지</a:t>
            </a:r>
            <a:r>
              <a:rPr lang="en-US" altLang="ko-KR" b="1" dirty="0"/>
              <a:t>1- </a:t>
            </a:r>
            <a:r>
              <a:rPr lang="ko-KR" altLang="en-US" b="1" dirty="0"/>
              <a:t>다른 상품 보기</a:t>
            </a:r>
            <a:endParaRPr lang="en-US" altLang="ko-KR" b="1" dirty="0"/>
          </a:p>
          <a:p>
            <a:endParaRPr lang="en-US" altLang="ko-KR" sz="1400" b="1" dirty="0"/>
          </a:p>
          <a:p>
            <a:r>
              <a:rPr lang="ko-KR" altLang="en-US" sz="1400" dirty="0"/>
              <a:t>상품의 카테고리와 상세 카테고리를 볼 수 있다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홈 </a:t>
            </a:r>
            <a:r>
              <a:rPr lang="en-US" altLang="ko-KR" sz="1400" dirty="0"/>
              <a:t>– </a:t>
            </a:r>
            <a:r>
              <a:rPr lang="ko-KR" altLang="en-US" sz="1400" dirty="0"/>
              <a:t>홈 페이지로 이동</a:t>
            </a:r>
            <a:endParaRPr lang="en-US" altLang="ko-KR" sz="1400" dirty="0"/>
          </a:p>
          <a:p>
            <a:r>
              <a:rPr lang="ko-KR" altLang="en-US" sz="1400" dirty="0"/>
              <a:t>캐릭터 </a:t>
            </a:r>
            <a:r>
              <a:rPr lang="en-US" altLang="ko-KR" sz="1400" dirty="0"/>
              <a:t>– </a:t>
            </a:r>
            <a:r>
              <a:rPr lang="ko-KR" altLang="en-US" sz="1400" dirty="0"/>
              <a:t>카테고리 선택가능</a:t>
            </a:r>
            <a:endParaRPr lang="en-US" altLang="ko-KR" sz="1400" dirty="0"/>
          </a:p>
          <a:p>
            <a:r>
              <a:rPr lang="en-US" altLang="ko-KR" sz="1400" dirty="0"/>
              <a:t>BT21,BT21 BABY – </a:t>
            </a:r>
            <a:r>
              <a:rPr lang="ko-KR" altLang="en-US" sz="1400" dirty="0"/>
              <a:t>상세 카테고리 선택 가능</a:t>
            </a:r>
            <a:endParaRPr lang="en-US" altLang="ko-KR" sz="1400" dirty="0"/>
          </a:p>
          <a:p>
            <a:r>
              <a:rPr lang="ko-KR" altLang="en-US" sz="1400" dirty="0"/>
              <a:t>다른 상품 보기 </a:t>
            </a:r>
            <a:r>
              <a:rPr lang="en-US" altLang="ko-KR" sz="1400" dirty="0"/>
              <a:t>– </a:t>
            </a:r>
            <a:r>
              <a:rPr lang="ko-KR" altLang="en-US" sz="1400" dirty="0" err="1"/>
              <a:t>누를시</a:t>
            </a:r>
            <a:r>
              <a:rPr lang="ko-KR" altLang="en-US" sz="1400" dirty="0"/>
              <a:t> 옆 사진 처럼 세부 카테고리와</a:t>
            </a:r>
            <a:endParaRPr lang="en-US" altLang="ko-KR" sz="1400" dirty="0"/>
          </a:p>
          <a:p>
            <a:r>
              <a:rPr lang="ko-KR" altLang="en-US" sz="1400" dirty="0"/>
              <a:t>연관된 상품들을 볼 수 있다</a:t>
            </a:r>
            <a:r>
              <a:rPr lang="en-US" altLang="ko-KR" sz="1400" dirty="0"/>
              <a:t>. </a:t>
            </a:r>
            <a:r>
              <a:rPr lang="ko-KR" altLang="en-US" sz="1400" dirty="0"/>
              <a:t>누르면서 다른 상품 닫기로 </a:t>
            </a:r>
            <a:endParaRPr lang="en-US" altLang="ko-KR" sz="1400" dirty="0"/>
          </a:p>
          <a:p>
            <a:r>
              <a:rPr lang="ko-KR" altLang="en-US" sz="1400" dirty="0"/>
              <a:t>바뀐다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84738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D94B10F-521E-4E62-A8E2-CE05A42C0C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56" r="7401"/>
          <a:stretch/>
        </p:blipFill>
        <p:spPr>
          <a:xfrm>
            <a:off x="1" y="67112"/>
            <a:ext cx="7432646" cy="6858000"/>
          </a:xfrm>
          <a:prstGeom prst="rect">
            <a:avLst/>
          </a:prstGeom>
        </p:spPr>
      </p:pic>
      <p:graphicFrame>
        <p:nvGraphicFramePr>
          <p:cNvPr id="6" name="표 16">
            <a:extLst>
              <a:ext uri="{FF2B5EF4-FFF2-40B4-BE49-F238E27FC236}">
                <a16:creationId xmlns:a16="http://schemas.microsoft.com/office/drawing/2014/main" id="{2B325872-FE35-46D0-B26A-7FDD458F41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6546495"/>
              </p:ext>
            </p:extLst>
          </p:nvPr>
        </p:nvGraphicFramePr>
        <p:xfrm>
          <a:off x="7549754" y="427839"/>
          <a:ext cx="4471670" cy="2537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351">
                  <a:extLst>
                    <a:ext uri="{9D8B030D-6E8A-4147-A177-3AD203B41FA5}">
                      <a16:colId xmlns:a16="http://schemas.microsoft.com/office/drawing/2014/main" val="3010032465"/>
                    </a:ext>
                  </a:extLst>
                </a:gridCol>
                <a:gridCol w="3902319">
                  <a:extLst>
                    <a:ext uri="{9D8B030D-6E8A-4147-A177-3AD203B41FA5}">
                      <a16:colId xmlns:a16="http://schemas.microsoft.com/office/drawing/2014/main" val="2232585500"/>
                    </a:ext>
                  </a:extLst>
                </a:gridCol>
              </a:tblGrid>
              <a:tr h="4152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상품 상세 페이지 </a:t>
                      </a:r>
                      <a:r>
                        <a:rPr lang="en-US" altLang="ko-KR" dirty="0"/>
                        <a:t>- 2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439289"/>
                  </a:ext>
                </a:extLst>
              </a:tr>
              <a:tr h="167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174643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리뷰 랭킹순으로 리뷰들을 </a:t>
                      </a:r>
                      <a:r>
                        <a:rPr lang="en-US" altLang="ko-KR" sz="1000" dirty="0"/>
                        <a:t>4</a:t>
                      </a:r>
                      <a:r>
                        <a:rPr lang="ko-KR" altLang="en-US" sz="1000" dirty="0"/>
                        <a:t>개씩 볼 수 있음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우측 상단에 화살표로 다음 </a:t>
                      </a:r>
                      <a:r>
                        <a:rPr lang="en-US" altLang="ko-KR" sz="1000" dirty="0"/>
                        <a:t>4</a:t>
                      </a:r>
                      <a:r>
                        <a:rPr lang="ko-KR" altLang="en-US" sz="1000" dirty="0"/>
                        <a:t>개의 리뷰들을 볼 수 있다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더보기를 눌러서 전체리뷰 를 보여주는 부분으로 넘어갈 수 있다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리뷰를 누르면 그 리뷰 전체를 볼 수 있는 창이 생성된다</a:t>
                      </a:r>
                      <a:r>
                        <a:rPr lang="en-US" altLang="ko-KR" sz="1000" dirty="0"/>
                        <a:t>.(</a:t>
                      </a:r>
                      <a:r>
                        <a:rPr lang="ko-KR" altLang="en-US" sz="1000" dirty="0"/>
                        <a:t>아래 사진 참고</a:t>
                      </a:r>
                      <a:r>
                        <a:rPr lang="en-US" altLang="ko-KR" sz="1000" dirty="0"/>
                        <a:t>)</a:t>
                      </a:r>
                      <a:r>
                        <a:rPr lang="ko-KR" altLang="en-US" sz="1000" dirty="0"/>
                        <a:t>리뷰가 없을 때는 리뷰가 없다는 텍스트가 보여진다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08224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라인 </a:t>
                      </a:r>
                      <a:r>
                        <a:rPr lang="ko-KR" altLang="en-US" sz="1000" dirty="0" err="1"/>
                        <a:t>프렌즈의</a:t>
                      </a:r>
                      <a:r>
                        <a:rPr lang="ko-KR" altLang="en-US" sz="1000" dirty="0"/>
                        <a:t> 베스트 상품이 </a:t>
                      </a:r>
                      <a:r>
                        <a:rPr lang="en-US" altLang="ko-KR" sz="1000" dirty="0"/>
                        <a:t>5</a:t>
                      </a:r>
                      <a:r>
                        <a:rPr lang="ko-KR" altLang="en-US" sz="1000" dirty="0"/>
                        <a:t>개씩 보여진다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우측 상단 화살표로 다음 </a:t>
                      </a:r>
                      <a:r>
                        <a:rPr lang="en-US" altLang="ko-KR" sz="1000" dirty="0"/>
                        <a:t>5</a:t>
                      </a:r>
                      <a:r>
                        <a:rPr lang="ko-KR" altLang="en-US" sz="1000" dirty="0"/>
                        <a:t>개의 상품들을 볼 수 있다</a:t>
                      </a:r>
                      <a:r>
                        <a:rPr lang="en-US" altLang="ko-KR" sz="1000" dirty="0"/>
                        <a:t>.</a:t>
                      </a:r>
                      <a:r>
                        <a:rPr lang="ko-KR" altLang="en-US" sz="1000" dirty="0"/>
                        <a:t>다음 상품이 없다면 처음으로 돌아간다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14296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해당 부분으로 넘어갈 수 있는 버튼이다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리뷰와 </a:t>
                      </a:r>
                      <a:r>
                        <a:rPr lang="en-US" altLang="ko-KR" sz="1000" dirty="0"/>
                        <a:t>Q&amp;A</a:t>
                      </a:r>
                      <a:r>
                        <a:rPr lang="ko-KR" altLang="en-US" sz="1000" dirty="0"/>
                        <a:t>옆에 몇 개의 리뷰와 질문이 있는지 나타낸다</a:t>
                      </a:r>
                      <a:r>
                        <a:rPr lang="en-US" altLang="ko-KR" sz="10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74482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62338DC6-6B28-4A7B-BB41-E60334D2DFCE}"/>
              </a:ext>
            </a:extLst>
          </p:cNvPr>
          <p:cNvSpPr/>
          <p:nvPr/>
        </p:nvSpPr>
        <p:spPr>
          <a:xfrm>
            <a:off x="170576" y="562062"/>
            <a:ext cx="7228514" cy="21559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70FC1E2-9F4F-42E0-96B3-9EB3A87C4F3A}"/>
              </a:ext>
            </a:extLst>
          </p:cNvPr>
          <p:cNvSpPr/>
          <p:nvPr/>
        </p:nvSpPr>
        <p:spPr>
          <a:xfrm>
            <a:off x="137019" y="3053593"/>
            <a:ext cx="7295628" cy="253347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6BD3784-014C-424E-8F76-CB73C08D7090}"/>
              </a:ext>
            </a:extLst>
          </p:cNvPr>
          <p:cNvSpPr/>
          <p:nvPr/>
        </p:nvSpPr>
        <p:spPr>
          <a:xfrm>
            <a:off x="137019" y="5704514"/>
            <a:ext cx="7262071" cy="3942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A200A3C-9ED0-4452-ABD7-247D5FC4F017}"/>
              </a:ext>
            </a:extLst>
          </p:cNvPr>
          <p:cNvSpPr txBox="1"/>
          <p:nvPr/>
        </p:nvSpPr>
        <p:spPr>
          <a:xfrm>
            <a:off x="170576" y="589927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932E26-49B6-408E-AC5A-5FC45FB99255}"/>
              </a:ext>
            </a:extLst>
          </p:cNvPr>
          <p:cNvSpPr txBox="1"/>
          <p:nvPr/>
        </p:nvSpPr>
        <p:spPr>
          <a:xfrm>
            <a:off x="170576" y="3053593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2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A1300E-75BF-4ECC-83C0-DDF2391A2983}"/>
              </a:ext>
            </a:extLst>
          </p:cNvPr>
          <p:cNvSpPr txBox="1"/>
          <p:nvPr/>
        </p:nvSpPr>
        <p:spPr>
          <a:xfrm>
            <a:off x="156592" y="5732378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3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7D57DC48-17DE-4BC3-9A39-351982D766DB}"/>
              </a:ext>
            </a:extLst>
          </p:cNvPr>
          <p:cNvSpPr/>
          <p:nvPr/>
        </p:nvSpPr>
        <p:spPr>
          <a:xfrm>
            <a:off x="7254464" y="794856"/>
            <a:ext cx="75501" cy="88084"/>
          </a:xfrm>
          <a:prstGeom prst="rightArrow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3D02D01C-83CA-4C12-9C2A-0E46EA2E5211}"/>
              </a:ext>
            </a:extLst>
          </p:cNvPr>
          <p:cNvSpPr/>
          <p:nvPr/>
        </p:nvSpPr>
        <p:spPr>
          <a:xfrm rot="10800000">
            <a:off x="7109839" y="794857"/>
            <a:ext cx="75501" cy="88084"/>
          </a:xfrm>
          <a:prstGeom prst="rightArrow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CF25774-5580-4012-9E29-C2E44F6C7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9665" y="3222871"/>
            <a:ext cx="3662214" cy="228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2753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9B7D468-C85B-4155-9930-0B57BA8824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71" r="13939"/>
          <a:stretch/>
        </p:blipFill>
        <p:spPr>
          <a:xfrm>
            <a:off x="164547" y="58723"/>
            <a:ext cx="7796606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C76F496-C394-446E-960D-29FCC3EA6444}"/>
              </a:ext>
            </a:extLst>
          </p:cNvPr>
          <p:cNvSpPr/>
          <p:nvPr/>
        </p:nvSpPr>
        <p:spPr>
          <a:xfrm>
            <a:off x="243281" y="109057"/>
            <a:ext cx="7466202" cy="7885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9A025AC-36DF-41DD-9808-735C19251E0D}"/>
              </a:ext>
            </a:extLst>
          </p:cNvPr>
          <p:cNvSpPr/>
          <p:nvPr/>
        </p:nvSpPr>
        <p:spPr>
          <a:xfrm>
            <a:off x="243281" y="1166070"/>
            <a:ext cx="7390701" cy="324653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16">
            <a:extLst>
              <a:ext uri="{FF2B5EF4-FFF2-40B4-BE49-F238E27FC236}">
                <a16:creationId xmlns:a16="http://schemas.microsoft.com/office/drawing/2014/main" id="{FE2383CE-9E42-4496-A24A-DCCBB4E486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944760"/>
              </p:ext>
            </p:extLst>
          </p:nvPr>
        </p:nvGraphicFramePr>
        <p:xfrm>
          <a:off x="7788217" y="184558"/>
          <a:ext cx="4239236" cy="25564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757">
                  <a:extLst>
                    <a:ext uri="{9D8B030D-6E8A-4147-A177-3AD203B41FA5}">
                      <a16:colId xmlns:a16="http://schemas.microsoft.com/office/drawing/2014/main" val="3010032465"/>
                    </a:ext>
                  </a:extLst>
                </a:gridCol>
                <a:gridCol w="3699479">
                  <a:extLst>
                    <a:ext uri="{9D8B030D-6E8A-4147-A177-3AD203B41FA5}">
                      <a16:colId xmlns:a16="http://schemas.microsoft.com/office/drawing/2014/main" val="2232585500"/>
                    </a:ext>
                  </a:extLst>
                </a:gridCol>
              </a:tblGrid>
              <a:tr h="4152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상품 상세 페이지 </a:t>
                      </a:r>
                      <a:r>
                        <a:rPr lang="en-US" altLang="ko-KR" dirty="0"/>
                        <a:t>- 3</a:t>
                      </a:r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439289"/>
                  </a:ext>
                </a:extLst>
              </a:tr>
              <a:tr h="167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174643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 상세 페이지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의 </a:t>
                      </a:r>
                      <a:r>
                        <a:rPr lang="en-US" altLang="ko-KR" sz="1000" dirty="0"/>
                        <a:t>3</a:t>
                      </a:r>
                      <a:r>
                        <a:rPr lang="ko-KR" altLang="en-US" sz="1000" dirty="0"/>
                        <a:t>번이 화면에서 </a:t>
                      </a:r>
                      <a:r>
                        <a:rPr lang="ko-KR" altLang="en-US" sz="1000" dirty="0" err="1"/>
                        <a:t>안보여짐과</a:t>
                      </a:r>
                      <a:r>
                        <a:rPr lang="ko-KR" altLang="en-US" sz="1000" dirty="0"/>
                        <a:t> 동시에 나타나는 부분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해당 부분에 스크롤이 </a:t>
                      </a:r>
                      <a:r>
                        <a:rPr lang="ko-KR" altLang="en-US" sz="1000" dirty="0" err="1"/>
                        <a:t>가있으면</a:t>
                      </a:r>
                      <a:r>
                        <a:rPr lang="ko-KR" altLang="en-US" sz="1000" dirty="0"/>
                        <a:t> 해당 버튼이 찐한 색으로 바뀐다</a:t>
                      </a:r>
                      <a:r>
                        <a:rPr lang="en-US" altLang="ko-KR" sz="1000" dirty="0"/>
                        <a:t>.3</a:t>
                      </a:r>
                      <a:r>
                        <a:rPr lang="ko-KR" altLang="en-US" sz="1000" dirty="0"/>
                        <a:t>번 처럼 눌러서 상세정보와 리뷰</a:t>
                      </a:r>
                      <a:r>
                        <a:rPr lang="en-US" altLang="ko-KR" sz="1000" dirty="0"/>
                        <a:t>, Q&amp;A, </a:t>
                      </a:r>
                      <a:r>
                        <a:rPr lang="ko-KR" altLang="en-US" sz="1000" dirty="0"/>
                        <a:t>반품</a:t>
                      </a:r>
                      <a:r>
                        <a:rPr lang="en-US" altLang="ko-KR" sz="1000" dirty="0"/>
                        <a:t>/</a:t>
                      </a:r>
                      <a:r>
                        <a:rPr lang="ko-KR" altLang="en-US" sz="1000" dirty="0"/>
                        <a:t>교환정보의 부분으로 넘어갈 수 있다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구매하기 버튼을 눌러서 옵션을 선택하여 </a:t>
                      </a:r>
                      <a:r>
                        <a:rPr lang="ko-KR" altLang="en-US" sz="1000" dirty="0" err="1"/>
                        <a:t>구매할수</a:t>
                      </a:r>
                      <a:r>
                        <a:rPr lang="ko-KR" altLang="en-US" sz="1000" dirty="0"/>
                        <a:t> 있게끔 한다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 err="1"/>
                        <a:t>상품상세</a:t>
                      </a:r>
                      <a:r>
                        <a:rPr lang="ko-KR" altLang="en-US" sz="1000" dirty="0"/>
                        <a:t> 페이지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의 </a:t>
                      </a:r>
                      <a:r>
                        <a:rPr lang="en-US" altLang="ko-KR" sz="1000" dirty="0"/>
                        <a:t>3</a:t>
                      </a:r>
                      <a:r>
                        <a:rPr lang="ko-KR" altLang="en-US" sz="1000" dirty="0" err="1"/>
                        <a:t>번아래</a:t>
                      </a:r>
                      <a:r>
                        <a:rPr lang="ko-KR" altLang="en-US" sz="1000" dirty="0"/>
                        <a:t> 부분에서는 항상 보인다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08224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상품 상세정보를 보여주는 부분이다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14296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 소개 하는 부분이다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계속 이어진다</a:t>
                      </a:r>
                      <a:r>
                        <a:rPr lang="en-US" altLang="ko-KR" sz="1000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74482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F03B1B25-2606-4DC6-A79D-E65D16247CE5}"/>
              </a:ext>
            </a:extLst>
          </p:cNvPr>
          <p:cNvSpPr/>
          <p:nvPr/>
        </p:nvSpPr>
        <p:spPr>
          <a:xfrm>
            <a:off x="243281" y="4647501"/>
            <a:ext cx="7544936" cy="22104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BBCF7F-51AA-4BA8-B64B-F888176399D1}"/>
              </a:ext>
            </a:extLst>
          </p:cNvPr>
          <p:cNvSpPr txBox="1"/>
          <p:nvPr/>
        </p:nvSpPr>
        <p:spPr>
          <a:xfrm>
            <a:off x="243281" y="184558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C2BB85-D965-4CD8-A173-D827B9FDA83F}"/>
              </a:ext>
            </a:extLst>
          </p:cNvPr>
          <p:cNvSpPr txBox="1"/>
          <p:nvPr/>
        </p:nvSpPr>
        <p:spPr>
          <a:xfrm>
            <a:off x="313189" y="1166070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2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446913D-0006-40D0-896B-CC219CE21330}"/>
              </a:ext>
            </a:extLst>
          </p:cNvPr>
          <p:cNvSpPr txBox="1"/>
          <p:nvPr/>
        </p:nvSpPr>
        <p:spPr>
          <a:xfrm>
            <a:off x="313189" y="4647501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3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33801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2AD6C33-BC4E-4327-9E58-4D594AFEDB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046" y="0"/>
            <a:ext cx="11307907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D86945D-5F28-4372-9D4A-57753AC395A2}"/>
              </a:ext>
            </a:extLst>
          </p:cNvPr>
          <p:cNvSpPr/>
          <p:nvPr/>
        </p:nvSpPr>
        <p:spPr>
          <a:xfrm>
            <a:off x="1761688" y="545284"/>
            <a:ext cx="6736360" cy="296131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1E4334-F5F9-4B81-8287-CC15495FFB7A}"/>
              </a:ext>
            </a:extLst>
          </p:cNvPr>
          <p:cNvSpPr txBox="1"/>
          <p:nvPr/>
        </p:nvSpPr>
        <p:spPr>
          <a:xfrm>
            <a:off x="7778994" y="3756170"/>
            <a:ext cx="42530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쿠폰 다운로드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상품 소개를 하는 내용 중에 쿠폰을 다운로드 </a:t>
            </a:r>
            <a:endParaRPr lang="en-US" altLang="ko-KR" sz="1400" dirty="0"/>
          </a:p>
          <a:p>
            <a:r>
              <a:rPr lang="ko-KR" altLang="en-US" sz="1400" dirty="0"/>
              <a:t>받을 수 있는 부분이다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누를 시 스토어를 </a:t>
            </a:r>
            <a:r>
              <a:rPr lang="ko-KR" altLang="en-US" sz="1400" dirty="0" err="1"/>
              <a:t>찜하면</a:t>
            </a:r>
            <a:r>
              <a:rPr lang="ko-KR" altLang="en-US" sz="1400" dirty="0"/>
              <a:t> 쿠폰을 준다는 창이 뜬다</a:t>
            </a:r>
            <a:r>
              <a:rPr lang="en-US" altLang="ko-KR" sz="1400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BF1EB42-8225-40AD-992B-BB4F109C680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025"/>
          <a:stretch/>
        </p:blipFill>
        <p:spPr>
          <a:xfrm>
            <a:off x="442046" y="3756170"/>
            <a:ext cx="3050849" cy="3087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58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8D9AC40-3B3A-4048-86AD-E328F80E7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803" y="0"/>
            <a:ext cx="85443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594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3D54718-4D35-46AE-B0DE-39B79E678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690" y="0"/>
            <a:ext cx="1024604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C0C799-F220-40DC-986E-AB11B54347F2}"/>
              </a:ext>
            </a:extLst>
          </p:cNvPr>
          <p:cNvSpPr txBox="1"/>
          <p:nvPr/>
        </p:nvSpPr>
        <p:spPr>
          <a:xfrm>
            <a:off x="6953345" y="1919608"/>
            <a:ext cx="4916731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리뷰와 </a:t>
            </a:r>
            <a:r>
              <a:rPr lang="en-US" altLang="ko-KR" b="1" dirty="0"/>
              <a:t>Q&amp;A</a:t>
            </a:r>
          </a:p>
          <a:p>
            <a:endParaRPr lang="en-US" altLang="ko-KR" sz="1400" b="1" dirty="0"/>
          </a:p>
          <a:p>
            <a:r>
              <a:rPr lang="ko-KR" altLang="en-US" sz="1400" dirty="0"/>
              <a:t>상품 소개를</a:t>
            </a:r>
            <a:r>
              <a:rPr lang="en-US" altLang="ko-KR" sz="1400" dirty="0"/>
              <a:t> </a:t>
            </a:r>
            <a:r>
              <a:rPr lang="ko-KR" altLang="en-US" sz="1400" dirty="0"/>
              <a:t>다 보고 나면 리뷰와 </a:t>
            </a:r>
            <a:r>
              <a:rPr lang="en-US" altLang="ko-KR" sz="1400" dirty="0"/>
              <a:t>Q&amp;A</a:t>
            </a:r>
            <a:r>
              <a:rPr lang="ko-KR" altLang="en-US" sz="1400" dirty="0"/>
              <a:t>를 볼 수 있다</a:t>
            </a:r>
            <a:r>
              <a:rPr lang="en-US" altLang="ko-KR" sz="1400" dirty="0"/>
              <a:t>.</a:t>
            </a:r>
          </a:p>
          <a:p>
            <a:r>
              <a:rPr lang="ko-KR" altLang="en-US" sz="1400" dirty="0"/>
              <a:t>리뷰는 누르면 선택한 리뷰 전체를 볼 수 있는 창이 생성됨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en-US" altLang="ko-KR" sz="1400" dirty="0"/>
              <a:t>Q&amp;A </a:t>
            </a:r>
            <a:r>
              <a:rPr lang="ko-KR" altLang="en-US" sz="1400" dirty="0"/>
              <a:t>는 누르면 질문과 답변을 볼 수 있고 </a:t>
            </a:r>
            <a:r>
              <a:rPr lang="ko-KR" altLang="en-US" sz="1400" dirty="0" err="1"/>
              <a:t>비밀글인</a:t>
            </a:r>
            <a:r>
              <a:rPr lang="ko-KR" altLang="en-US" sz="1400" dirty="0"/>
              <a:t> 경우 </a:t>
            </a:r>
            <a:endParaRPr lang="en-US" altLang="ko-KR" sz="1400" dirty="0"/>
          </a:p>
          <a:p>
            <a:r>
              <a:rPr lang="ko-KR" altLang="en-US" sz="1400" dirty="0"/>
              <a:t>작성자만 내용과 답변을 볼 수 있다</a:t>
            </a:r>
            <a:r>
              <a:rPr lang="en-US" altLang="ko-KR" sz="1400" dirty="0"/>
              <a:t>.</a:t>
            </a:r>
          </a:p>
          <a:p>
            <a:endParaRPr lang="en-US" altLang="ko-KR" sz="1400" dirty="0"/>
          </a:p>
          <a:p>
            <a:r>
              <a:rPr lang="ko-KR" altLang="en-US" sz="1400" dirty="0"/>
              <a:t>리뷰 부분이라서 리뷰 버튼이 </a:t>
            </a:r>
            <a:r>
              <a:rPr lang="ko-KR" altLang="en-US" sz="1400" dirty="0" err="1"/>
              <a:t>찐해진걸</a:t>
            </a:r>
            <a:r>
              <a:rPr lang="ko-KR" altLang="en-US" sz="1400" dirty="0"/>
              <a:t> 볼 수 있다</a:t>
            </a:r>
            <a:r>
              <a:rPr lang="en-US" altLang="ko-KR" sz="1400" dirty="0"/>
              <a:t>.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05F735F-0A5B-4CA6-B6BE-12839FCC017B}"/>
              </a:ext>
            </a:extLst>
          </p:cNvPr>
          <p:cNvSpPr/>
          <p:nvPr/>
        </p:nvSpPr>
        <p:spPr>
          <a:xfrm>
            <a:off x="3380763" y="402672"/>
            <a:ext cx="2181138" cy="4781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65382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889221D-7425-4344-950F-3F7E775B0A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75" r="9269"/>
          <a:stretch/>
        </p:blipFill>
        <p:spPr>
          <a:xfrm>
            <a:off x="0" y="0"/>
            <a:ext cx="8179266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30C09D33-2036-4774-8575-5AC8AA37F410}"/>
              </a:ext>
            </a:extLst>
          </p:cNvPr>
          <p:cNvSpPr/>
          <p:nvPr/>
        </p:nvSpPr>
        <p:spPr>
          <a:xfrm>
            <a:off x="5964572" y="159391"/>
            <a:ext cx="1954635" cy="3607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54E054-0251-42DC-8919-2AD926DE4945}"/>
              </a:ext>
            </a:extLst>
          </p:cNvPr>
          <p:cNvSpPr txBox="1"/>
          <p:nvPr/>
        </p:nvSpPr>
        <p:spPr>
          <a:xfrm>
            <a:off x="7557353" y="1206544"/>
            <a:ext cx="324479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반품</a:t>
            </a:r>
            <a:r>
              <a:rPr lang="en-US" altLang="ko-KR" b="1" dirty="0"/>
              <a:t>/</a:t>
            </a:r>
            <a:r>
              <a:rPr lang="ko-KR" altLang="en-US" b="1" dirty="0"/>
              <a:t>교환정보</a:t>
            </a:r>
            <a:endParaRPr lang="en-US" altLang="ko-KR" sz="1400" b="1" dirty="0"/>
          </a:p>
          <a:p>
            <a:endParaRPr lang="en-US" altLang="ko-KR" sz="1400" dirty="0"/>
          </a:p>
          <a:p>
            <a:r>
              <a:rPr lang="ko-KR" altLang="en-US" sz="1400" dirty="0"/>
              <a:t>리뷰와 </a:t>
            </a:r>
            <a:r>
              <a:rPr lang="en-US" altLang="ko-KR" sz="1400" dirty="0"/>
              <a:t>Q&amp;A </a:t>
            </a:r>
            <a:r>
              <a:rPr lang="ko-KR" altLang="en-US" sz="1400" dirty="0"/>
              <a:t>밑에서 반품</a:t>
            </a:r>
            <a:r>
              <a:rPr lang="en-US" altLang="ko-KR" sz="1400" dirty="0"/>
              <a:t>/ </a:t>
            </a:r>
            <a:r>
              <a:rPr lang="ko-KR" altLang="en-US" sz="1400" dirty="0"/>
              <a:t>교환정보를</a:t>
            </a:r>
            <a:endParaRPr lang="en-US" altLang="ko-KR" sz="1400" dirty="0"/>
          </a:p>
          <a:p>
            <a:r>
              <a:rPr lang="ko-KR" altLang="en-US" sz="1400" dirty="0"/>
              <a:t>볼 수 있다</a:t>
            </a:r>
            <a:r>
              <a:rPr lang="en-US" altLang="ko-KR" sz="1400" dirty="0"/>
              <a:t>.</a:t>
            </a:r>
            <a:r>
              <a:rPr lang="ko-KR" altLang="en-US" sz="1400" dirty="0"/>
              <a:t>  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1279805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8DCAAF9-C327-4BE4-AEDC-A6F69A5B1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0"/>
            <a:ext cx="7370428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127ADF8A-6E8A-43D5-8B5B-027BADCF3770}"/>
              </a:ext>
            </a:extLst>
          </p:cNvPr>
          <p:cNvSpPr/>
          <p:nvPr/>
        </p:nvSpPr>
        <p:spPr>
          <a:xfrm>
            <a:off x="964734" y="4018327"/>
            <a:ext cx="3993160" cy="283967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C1A438-E354-4ED7-BB3E-E723731FCB96}"/>
              </a:ext>
            </a:extLst>
          </p:cNvPr>
          <p:cNvSpPr txBox="1"/>
          <p:nvPr/>
        </p:nvSpPr>
        <p:spPr>
          <a:xfrm>
            <a:off x="7121126" y="2817230"/>
            <a:ext cx="39565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최근 본 상품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반품</a:t>
            </a:r>
            <a:r>
              <a:rPr lang="en-US" altLang="ko-KR" sz="1400" dirty="0"/>
              <a:t>/</a:t>
            </a:r>
            <a:r>
              <a:rPr lang="ko-KR" altLang="en-US" sz="1400" dirty="0"/>
              <a:t>교환정보 밑에서는 </a:t>
            </a:r>
            <a:endParaRPr lang="en-US" altLang="ko-KR" sz="1400" dirty="0"/>
          </a:p>
          <a:p>
            <a:r>
              <a:rPr lang="ko-KR" altLang="en-US" sz="1400" dirty="0"/>
              <a:t>최근 라인 </a:t>
            </a:r>
            <a:r>
              <a:rPr lang="ko-KR" altLang="en-US" sz="1400" dirty="0" err="1"/>
              <a:t>프렌즈에서</a:t>
            </a:r>
            <a:r>
              <a:rPr lang="ko-KR" altLang="en-US" sz="1400" dirty="0"/>
              <a:t> 본 상품 들을 볼 수 있다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5698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FCA64FA-EB76-42C6-B44A-B32A6E0A1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5910"/>
            <a:ext cx="8716161" cy="560618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0AD09AAF-D7CA-4D74-A339-648C8FDBFC6A}"/>
              </a:ext>
            </a:extLst>
          </p:cNvPr>
          <p:cNvSpPr/>
          <p:nvPr/>
        </p:nvSpPr>
        <p:spPr>
          <a:xfrm>
            <a:off x="343949" y="1266738"/>
            <a:ext cx="7675926" cy="4194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6EC597-AB4C-4205-82D4-70A84AF25058}"/>
              </a:ext>
            </a:extLst>
          </p:cNvPr>
          <p:cNvSpPr txBox="1"/>
          <p:nvPr/>
        </p:nvSpPr>
        <p:spPr>
          <a:xfrm>
            <a:off x="9060110" y="1266738"/>
            <a:ext cx="3010761" cy="33855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카테고리 부분</a:t>
            </a:r>
            <a:endParaRPr lang="en-US" altLang="ko-KR" dirty="0"/>
          </a:p>
          <a:p>
            <a:endParaRPr lang="en-US" altLang="ko-KR" sz="1400" dirty="0"/>
          </a:p>
          <a:p>
            <a:r>
              <a:rPr lang="ko-KR" altLang="en-US" sz="1400" dirty="0"/>
              <a:t>제품을 나누는 카테고리 들이 </a:t>
            </a:r>
            <a:endParaRPr lang="en-US" altLang="ko-KR" sz="1400" dirty="0"/>
          </a:p>
          <a:p>
            <a:r>
              <a:rPr lang="ko-KR" altLang="en-US" sz="1400" dirty="0"/>
              <a:t>나열되어 있음</a:t>
            </a:r>
            <a:r>
              <a:rPr lang="en-US" altLang="ko-KR" sz="1400" dirty="0"/>
              <a:t>.  </a:t>
            </a:r>
          </a:p>
          <a:p>
            <a:endParaRPr lang="en-US" altLang="ko-KR" sz="1400" dirty="0"/>
          </a:p>
          <a:p>
            <a:r>
              <a:rPr lang="en-US" altLang="ko-KR" sz="1400" dirty="0"/>
              <a:t>AMOUN US, COLLABS, </a:t>
            </a:r>
            <a:r>
              <a:rPr lang="ko-KR" altLang="en-US" sz="1400" dirty="0"/>
              <a:t>캐릭터</a:t>
            </a:r>
            <a:r>
              <a:rPr lang="en-US" altLang="ko-KR" sz="1400" dirty="0"/>
              <a:t>, </a:t>
            </a:r>
          </a:p>
          <a:p>
            <a:r>
              <a:rPr lang="en-US" altLang="ko-KR" sz="1400" dirty="0"/>
              <a:t>NEW, SALE, </a:t>
            </a:r>
            <a:r>
              <a:rPr lang="ko-KR" altLang="en-US" sz="1400" dirty="0"/>
              <a:t>토이</a:t>
            </a:r>
            <a:r>
              <a:rPr lang="en-US" altLang="ko-KR" sz="1400" dirty="0"/>
              <a:t>,</a:t>
            </a:r>
            <a:r>
              <a:rPr lang="ko-KR" altLang="en-US" sz="1400" dirty="0"/>
              <a:t>문구</a:t>
            </a:r>
            <a:r>
              <a:rPr lang="en-US" altLang="ko-KR" sz="1400" dirty="0"/>
              <a:t>,</a:t>
            </a:r>
            <a:r>
              <a:rPr lang="ko-KR" altLang="en-US" sz="1400" dirty="0"/>
              <a:t>디지털</a:t>
            </a:r>
            <a:r>
              <a:rPr lang="en-US" altLang="ko-KR" sz="1400" dirty="0"/>
              <a:t>,</a:t>
            </a:r>
          </a:p>
          <a:p>
            <a:r>
              <a:rPr lang="ko-KR" altLang="en-US" sz="1400" dirty="0"/>
              <a:t>의류</a:t>
            </a:r>
            <a:r>
              <a:rPr lang="en-US" altLang="ko-KR" sz="1400" dirty="0"/>
              <a:t>,</a:t>
            </a:r>
            <a:r>
              <a:rPr lang="ko-KR" altLang="en-US" sz="1400" dirty="0"/>
              <a:t>패션잡화</a:t>
            </a:r>
            <a:r>
              <a:rPr lang="en-US" altLang="ko-KR" sz="1400" dirty="0"/>
              <a:t>,</a:t>
            </a:r>
            <a:r>
              <a:rPr lang="ko-KR" altLang="en-US" sz="1400" dirty="0" err="1"/>
              <a:t>리빙</a:t>
            </a:r>
            <a:r>
              <a:rPr lang="en-US" altLang="ko-KR" sz="1400" dirty="0"/>
              <a:t>&amp;</a:t>
            </a:r>
            <a:r>
              <a:rPr lang="ko-KR" altLang="en-US" sz="1400" dirty="0"/>
              <a:t>레저</a:t>
            </a:r>
            <a:r>
              <a:rPr lang="en-US" altLang="ko-KR" sz="1400" dirty="0"/>
              <a:t>,</a:t>
            </a:r>
            <a:r>
              <a:rPr lang="ko-KR" altLang="en-US" sz="1400" dirty="0" err="1"/>
              <a:t>키즈</a:t>
            </a:r>
            <a:r>
              <a:rPr lang="en-US" altLang="ko-KR" sz="1400" dirty="0"/>
              <a:t>,</a:t>
            </a:r>
          </a:p>
          <a:p>
            <a:r>
              <a:rPr lang="ko-KR" altLang="en-US" sz="1400" dirty="0" err="1"/>
              <a:t>더보기</a:t>
            </a:r>
            <a:r>
              <a:rPr lang="ko-KR" altLang="en-US" sz="1400" dirty="0"/>
              <a:t> 등의 버튼이 있음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버튼을 누르면 각 카테고리에 맞는 </a:t>
            </a:r>
            <a:endParaRPr lang="en-US" altLang="ko-KR" sz="1400" dirty="0"/>
          </a:p>
          <a:p>
            <a:r>
              <a:rPr lang="ko-KR" altLang="en-US" sz="1400" dirty="0"/>
              <a:t>상품들이 나열된 페이지로 이동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오른쪽 끝의 더보기를 누르면</a:t>
            </a:r>
            <a:endParaRPr lang="en-US" altLang="ko-KR" sz="1400" dirty="0"/>
          </a:p>
          <a:p>
            <a:r>
              <a:rPr lang="ko-KR" altLang="en-US" sz="1400" dirty="0"/>
              <a:t>안보이던 목록들이 보임 </a:t>
            </a:r>
          </a:p>
        </p:txBody>
      </p:sp>
    </p:spTree>
    <p:extLst>
      <p:ext uri="{BB962C8B-B14F-4D97-AF65-F5344CB8AC3E}">
        <p14:creationId xmlns:p14="http://schemas.microsoft.com/office/powerpoint/2010/main" val="10234938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C8E9331-73D8-470B-93FD-4EE4ADD80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28" y="0"/>
            <a:ext cx="830134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402F73-2B80-471A-A494-7310302E4433}"/>
              </a:ext>
            </a:extLst>
          </p:cNvPr>
          <p:cNvSpPr txBox="1"/>
          <p:nvPr/>
        </p:nvSpPr>
        <p:spPr>
          <a:xfrm>
            <a:off x="7666411" y="1038764"/>
            <a:ext cx="379142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구매 페이지</a:t>
            </a:r>
            <a:endParaRPr lang="en-US" altLang="ko-KR" sz="1400" dirty="0"/>
          </a:p>
          <a:p>
            <a:r>
              <a:rPr lang="ko-KR" altLang="en-US" sz="1400" dirty="0"/>
              <a:t>옵션 </a:t>
            </a:r>
            <a:r>
              <a:rPr lang="ko-KR" altLang="en-US" sz="1400" dirty="0" err="1"/>
              <a:t>선택후</a:t>
            </a:r>
            <a:r>
              <a:rPr lang="ko-KR" altLang="en-US" sz="1400" dirty="0"/>
              <a:t> 구매하기를 눌렀을 때 이동하는 </a:t>
            </a:r>
            <a:endParaRPr lang="en-US" altLang="ko-KR" sz="1400" dirty="0"/>
          </a:p>
          <a:p>
            <a:r>
              <a:rPr lang="ko-KR" altLang="en-US" sz="1400" dirty="0"/>
              <a:t>주문 페이지</a:t>
            </a:r>
            <a:r>
              <a:rPr lang="en-US" altLang="ko-KR" sz="1400" dirty="0"/>
              <a:t>(</a:t>
            </a:r>
            <a:r>
              <a:rPr lang="ko-KR" altLang="en-US" sz="1400" dirty="0" err="1"/>
              <a:t>네이버랑</a:t>
            </a:r>
            <a:r>
              <a:rPr lang="ko-KR" altLang="en-US" sz="1400" dirty="0"/>
              <a:t> </a:t>
            </a:r>
            <a:r>
              <a:rPr lang="ko-KR" altLang="en-US" sz="1400" dirty="0" err="1"/>
              <a:t>연동되어있다</a:t>
            </a:r>
            <a:r>
              <a:rPr lang="en-US" altLang="ko-KR" sz="1400" dirty="0"/>
              <a:t>.)</a:t>
            </a:r>
          </a:p>
        </p:txBody>
      </p:sp>
    </p:spTree>
    <p:extLst>
      <p:ext uri="{BB962C8B-B14F-4D97-AF65-F5344CB8AC3E}">
        <p14:creationId xmlns:p14="http://schemas.microsoft.com/office/powerpoint/2010/main" val="21050246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D5BE928-445E-42C4-A5DB-3233121C2C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8591"/>
            <a:ext cx="9449560" cy="489902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CBEA61D-3110-4FF5-9742-BC569E8C1E07}"/>
              </a:ext>
            </a:extLst>
          </p:cNvPr>
          <p:cNvSpPr txBox="1"/>
          <p:nvPr/>
        </p:nvSpPr>
        <p:spPr>
          <a:xfrm>
            <a:off x="9245914" y="3282309"/>
            <a:ext cx="1770036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묻고 답하기</a:t>
            </a:r>
            <a:endParaRPr lang="en-US" altLang="ko-KR" b="1" dirty="0"/>
          </a:p>
          <a:p>
            <a:endParaRPr lang="en-US" altLang="ko-KR" sz="1400" dirty="0"/>
          </a:p>
          <a:p>
            <a:r>
              <a:rPr lang="en-US" altLang="ko-KR" sz="1400" dirty="0"/>
              <a:t>Q&amp;A</a:t>
            </a:r>
            <a:r>
              <a:rPr lang="ko-KR" altLang="en-US" sz="1400" dirty="0"/>
              <a:t>들을 보여준다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76253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3306F69-2E8A-4E4D-B00E-282FB825BB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036" y="769690"/>
            <a:ext cx="8820359" cy="53186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19B57F0-CB55-42B8-88B0-5BDAC57AFECB}"/>
              </a:ext>
            </a:extLst>
          </p:cNvPr>
          <p:cNvSpPr txBox="1"/>
          <p:nvPr/>
        </p:nvSpPr>
        <p:spPr>
          <a:xfrm>
            <a:off x="7565743" y="5023534"/>
            <a:ext cx="334739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라인프렌즈</a:t>
            </a:r>
            <a:r>
              <a:rPr lang="ko-KR" altLang="en-US" b="1" dirty="0"/>
              <a:t> 공지사항  페이지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 err="1"/>
              <a:t>라인프렌즈의</a:t>
            </a:r>
            <a:r>
              <a:rPr lang="ko-KR" altLang="en-US" sz="1400" dirty="0"/>
              <a:t> 공지사항들을 볼 수 있다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46050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4DA672E-1767-40B6-90DD-2CDDED71D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3318"/>
            <a:ext cx="8967290" cy="45390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B3B148-E757-4964-ABA3-C20B9160B7D8}"/>
              </a:ext>
            </a:extLst>
          </p:cNvPr>
          <p:cNvSpPr txBox="1"/>
          <p:nvPr/>
        </p:nvSpPr>
        <p:spPr>
          <a:xfrm>
            <a:off x="8496921" y="1776995"/>
            <a:ext cx="2925801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리뷰 이벤트 페이지</a:t>
            </a:r>
            <a:endParaRPr lang="en-US" altLang="ko-KR" b="1" dirty="0"/>
          </a:p>
          <a:p>
            <a:endParaRPr lang="en-US" altLang="ko-KR" sz="1400" dirty="0"/>
          </a:p>
          <a:p>
            <a:r>
              <a:rPr lang="ko-KR" altLang="en-US" sz="1400" dirty="0"/>
              <a:t>리뷰 이벤트 리스트들을 보여준다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724090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3654A94D-FE04-4F6C-85AA-084F8821D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9" y="0"/>
            <a:ext cx="9249451" cy="522634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9FDF52-B681-4EC4-ADE3-F748771EF777}"/>
              </a:ext>
            </a:extLst>
          </p:cNvPr>
          <p:cNvSpPr txBox="1"/>
          <p:nvPr/>
        </p:nvSpPr>
        <p:spPr>
          <a:xfrm>
            <a:off x="7674799" y="3429000"/>
            <a:ext cx="394851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라인프렌즈</a:t>
            </a:r>
            <a:r>
              <a:rPr lang="ko-KR" altLang="en-US" b="1" dirty="0"/>
              <a:t> 쇼핑스토리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라인 프렌즈 쇼핑 스토리 리스트들을 보여준다</a:t>
            </a:r>
            <a:r>
              <a:rPr lang="en-US" altLang="ko-KR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23109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588C072-5496-43E0-B7DD-B7E432355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46" y="0"/>
            <a:ext cx="8078781" cy="494111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425655-EACE-4F45-AC76-E6D967AAD8A0}"/>
              </a:ext>
            </a:extLst>
          </p:cNvPr>
          <p:cNvSpPr txBox="1"/>
          <p:nvPr/>
        </p:nvSpPr>
        <p:spPr>
          <a:xfrm>
            <a:off x="8287196" y="820650"/>
            <a:ext cx="3916457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/>
              <a:t>라인프렌즈</a:t>
            </a:r>
            <a:r>
              <a:rPr lang="ko-KR" altLang="en-US" b="1" dirty="0"/>
              <a:t> 소개  페이지</a:t>
            </a:r>
            <a:endParaRPr lang="en-US" altLang="ko-KR" sz="1400" dirty="0"/>
          </a:p>
          <a:p>
            <a:endParaRPr lang="en-US" altLang="ko-KR" sz="1400" dirty="0"/>
          </a:p>
          <a:p>
            <a:r>
              <a:rPr lang="ko-KR" altLang="en-US" sz="1400" dirty="0"/>
              <a:t>라인 프렌즈 라는 사업자 정보들 을 볼 수 있다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17400690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0007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9937AA2-BC00-415C-A6EF-B75F81EB8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17197"/>
            <a:ext cx="9076889" cy="513831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F6C41E3-EB55-4158-B6CA-CD7FFC0C3CC9}"/>
              </a:ext>
            </a:extLst>
          </p:cNvPr>
          <p:cNvSpPr/>
          <p:nvPr/>
        </p:nvSpPr>
        <p:spPr>
          <a:xfrm>
            <a:off x="306198" y="1333849"/>
            <a:ext cx="8464491" cy="8388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CA589E-4533-4160-81C5-93141C147605}"/>
              </a:ext>
            </a:extLst>
          </p:cNvPr>
          <p:cNvSpPr txBox="1"/>
          <p:nvPr/>
        </p:nvSpPr>
        <p:spPr>
          <a:xfrm>
            <a:off x="8972026" y="1325459"/>
            <a:ext cx="3167855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카테고리 부분</a:t>
            </a:r>
            <a:endParaRPr lang="en-US" altLang="ko-KR" b="1" dirty="0"/>
          </a:p>
          <a:p>
            <a:endParaRPr lang="en-US" altLang="ko-KR" sz="1400" dirty="0"/>
          </a:p>
          <a:p>
            <a:r>
              <a:rPr lang="ko-KR" altLang="en-US" sz="1400" dirty="0"/>
              <a:t>더보기를 눌렀을 때</a:t>
            </a:r>
            <a:endParaRPr lang="en-US" altLang="ko-KR" sz="1400" dirty="0"/>
          </a:p>
          <a:p>
            <a:r>
              <a:rPr lang="ko-KR" altLang="en-US" sz="1400" dirty="0"/>
              <a:t>전체상품</a:t>
            </a:r>
            <a:r>
              <a:rPr lang="en-US" altLang="ko-KR" sz="1400" dirty="0"/>
              <a:t>, </a:t>
            </a:r>
            <a:r>
              <a:rPr lang="ko-KR" altLang="en-US" sz="1400" dirty="0"/>
              <a:t>공지사항</a:t>
            </a:r>
            <a:r>
              <a:rPr lang="en-US" altLang="ko-KR" sz="1400" dirty="0"/>
              <a:t>, </a:t>
            </a:r>
            <a:r>
              <a:rPr lang="ko-KR" altLang="en-US" sz="1400" dirty="0"/>
              <a:t>리뷰이벤트</a:t>
            </a:r>
            <a:endParaRPr lang="en-US" altLang="ko-KR" sz="1400" dirty="0"/>
          </a:p>
          <a:p>
            <a:r>
              <a:rPr lang="ko-KR" altLang="en-US" sz="1400" dirty="0"/>
              <a:t>쇼핑스토리</a:t>
            </a:r>
            <a:r>
              <a:rPr lang="en-US" altLang="ko-KR" sz="1400" dirty="0"/>
              <a:t>, </a:t>
            </a:r>
            <a:r>
              <a:rPr lang="ko-KR" altLang="en-US" sz="1400" dirty="0"/>
              <a:t>판매자 정보 버튼이 보임</a:t>
            </a:r>
            <a:endParaRPr lang="en-US" altLang="ko-KR" sz="1400" dirty="0"/>
          </a:p>
          <a:p>
            <a:r>
              <a:rPr lang="ko-KR" altLang="en-US" sz="1400" dirty="0" err="1"/>
              <a:t>더보기</a:t>
            </a:r>
            <a:r>
              <a:rPr lang="ko-KR" altLang="en-US" sz="1400" dirty="0"/>
              <a:t> 버튼은 닫기 버튼으로 </a:t>
            </a:r>
            <a:r>
              <a:rPr lang="ko-KR" altLang="en-US" sz="1400" dirty="0" err="1"/>
              <a:t>바껴서</a:t>
            </a:r>
            <a:endParaRPr lang="en-US" altLang="ko-KR" sz="1400" dirty="0"/>
          </a:p>
          <a:p>
            <a:r>
              <a:rPr lang="ko-KR" altLang="en-US" sz="1400" dirty="0"/>
              <a:t>닫기를 누르면 전 상태로 </a:t>
            </a:r>
            <a:r>
              <a:rPr lang="ko-KR" altLang="en-US" sz="1400" dirty="0" err="1"/>
              <a:t>돌아감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580984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E675BB5-D3A1-463D-9F24-17517D3C37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89102" cy="661052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D4290B74-8CB7-40E6-922A-9E840A5E7F28}"/>
              </a:ext>
            </a:extLst>
          </p:cNvPr>
          <p:cNvSpPr/>
          <p:nvPr/>
        </p:nvSpPr>
        <p:spPr>
          <a:xfrm>
            <a:off x="188007" y="1025495"/>
            <a:ext cx="811851" cy="2221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3CF4895-674E-489E-98E7-AC843788CCD4}"/>
              </a:ext>
            </a:extLst>
          </p:cNvPr>
          <p:cNvSpPr/>
          <p:nvPr/>
        </p:nvSpPr>
        <p:spPr>
          <a:xfrm>
            <a:off x="188007" y="1495514"/>
            <a:ext cx="2734655" cy="1623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66AE3A0-09D8-41CA-A354-9BC7CCD589F5}"/>
              </a:ext>
            </a:extLst>
          </p:cNvPr>
          <p:cNvSpPr/>
          <p:nvPr/>
        </p:nvSpPr>
        <p:spPr>
          <a:xfrm>
            <a:off x="4802736" y="1495514"/>
            <a:ext cx="589660" cy="1623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E987AD5-E9CB-4835-BCE2-E2B2331CFD6D}"/>
              </a:ext>
            </a:extLst>
          </p:cNvPr>
          <p:cNvSpPr/>
          <p:nvPr/>
        </p:nvSpPr>
        <p:spPr>
          <a:xfrm>
            <a:off x="5494946" y="1495514"/>
            <a:ext cx="435835" cy="1623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E55135E-669A-4581-A5F1-C48B6E4A9109}"/>
              </a:ext>
            </a:extLst>
          </p:cNvPr>
          <p:cNvSpPr/>
          <p:nvPr/>
        </p:nvSpPr>
        <p:spPr>
          <a:xfrm>
            <a:off x="6016386" y="1465603"/>
            <a:ext cx="487110" cy="2221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3828BD3-A5E3-499F-80BC-629E6B23F271}"/>
              </a:ext>
            </a:extLst>
          </p:cNvPr>
          <p:cNvSpPr/>
          <p:nvPr/>
        </p:nvSpPr>
        <p:spPr>
          <a:xfrm>
            <a:off x="5631679" y="1025495"/>
            <a:ext cx="957423" cy="22219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91E66B-0469-46AA-9429-7691EC270D91}"/>
              </a:ext>
            </a:extLst>
          </p:cNvPr>
          <p:cNvSpPr txBox="1"/>
          <p:nvPr/>
        </p:nvSpPr>
        <p:spPr>
          <a:xfrm>
            <a:off x="-81416" y="936535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</a:rPr>
              <a:t>1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680E62-E363-4FAC-8895-519A344636D5}"/>
              </a:ext>
            </a:extLst>
          </p:cNvPr>
          <p:cNvSpPr txBox="1"/>
          <p:nvPr/>
        </p:nvSpPr>
        <p:spPr>
          <a:xfrm>
            <a:off x="-81416" y="1376643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</a:rPr>
              <a:t>3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EE1FA1D-9821-4ECD-97B9-0BC5FCCDA4D7}"/>
              </a:ext>
            </a:extLst>
          </p:cNvPr>
          <p:cNvSpPr txBox="1"/>
          <p:nvPr/>
        </p:nvSpPr>
        <p:spPr>
          <a:xfrm>
            <a:off x="4482498" y="1397236"/>
            <a:ext cx="435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</a:rPr>
              <a:t>4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47098F-EF2F-45B8-BEB1-9CE10BBC4C38}"/>
              </a:ext>
            </a:extLst>
          </p:cNvPr>
          <p:cNvSpPr txBox="1"/>
          <p:nvPr/>
        </p:nvSpPr>
        <p:spPr>
          <a:xfrm>
            <a:off x="5303124" y="936535"/>
            <a:ext cx="435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</a:rPr>
              <a:t>2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BBFC4A-8DE6-4943-A115-BA028795D065}"/>
              </a:ext>
            </a:extLst>
          </p:cNvPr>
          <p:cNvSpPr txBox="1"/>
          <p:nvPr/>
        </p:nvSpPr>
        <p:spPr>
          <a:xfrm>
            <a:off x="5535800" y="1597291"/>
            <a:ext cx="435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</a:rPr>
              <a:t>5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0FB322C-6FFE-4385-9FD7-71D781663AEC}"/>
              </a:ext>
            </a:extLst>
          </p:cNvPr>
          <p:cNvSpPr txBox="1"/>
          <p:nvPr/>
        </p:nvSpPr>
        <p:spPr>
          <a:xfrm>
            <a:off x="6548706" y="1420558"/>
            <a:ext cx="435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</a:rPr>
              <a:t>6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graphicFrame>
        <p:nvGraphicFramePr>
          <p:cNvPr id="16" name="표 16">
            <a:extLst>
              <a:ext uri="{FF2B5EF4-FFF2-40B4-BE49-F238E27FC236}">
                <a16:creationId xmlns:a16="http://schemas.microsoft.com/office/drawing/2014/main" id="{DEF8777D-9AEF-4CA7-B1BB-4DA9F1ED52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463293"/>
              </p:ext>
            </p:extLst>
          </p:nvPr>
        </p:nvGraphicFramePr>
        <p:xfrm>
          <a:off x="6984082" y="642753"/>
          <a:ext cx="4867013" cy="39356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351">
                  <a:extLst>
                    <a:ext uri="{9D8B030D-6E8A-4147-A177-3AD203B41FA5}">
                      <a16:colId xmlns:a16="http://schemas.microsoft.com/office/drawing/2014/main" val="3010032465"/>
                    </a:ext>
                  </a:extLst>
                </a:gridCol>
                <a:gridCol w="4297662">
                  <a:extLst>
                    <a:ext uri="{9D8B030D-6E8A-4147-A177-3AD203B41FA5}">
                      <a16:colId xmlns:a16="http://schemas.microsoft.com/office/drawing/2014/main" val="2232585500"/>
                    </a:ext>
                  </a:extLst>
                </a:gridCol>
              </a:tblGrid>
              <a:tr h="4152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상품 페이지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439289"/>
                  </a:ext>
                </a:extLst>
              </a:tr>
              <a:tr h="167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174643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어떤 카테고리의 상품들을 보여주는지 제목으로 알 수 있게 했다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08224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페이지에 어떤 카테고리의 상품이 몇 개가 있는지 알 수 있다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/>
                      <a:endParaRPr lang="en-US" altLang="ko-KR" sz="1000" dirty="0"/>
                    </a:p>
                    <a:p>
                      <a:pPr algn="l" latinLnBrk="1"/>
                      <a:r>
                        <a:rPr lang="ko-KR" altLang="en-US" sz="1000" dirty="0" err="1"/>
                        <a:t>아래화살표를</a:t>
                      </a:r>
                      <a:r>
                        <a:rPr lang="ko-KR" altLang="en-US" sz="1000" dirty="0"/>
                        <a:t> 누르면 다른 카테고리의 상품들을 선택할 수 있고 선택한다면 선택한 카테고리의 상품들을 보여주는 페이지로 이동한다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/>
                      <a:endParaRPr lang="en-US" altLang="ko-KR" sz="1000" dirty="0"/>
                    </a:p>
                    <a:p>
                      <a:pPr algn="l" latinLnBrk="1"/>
                      <a:r>
                        <a:rPr lang="en-US" altLang="ko-KR" sz="1000" dirty="0"/>
                        <a:t>‘</a:t>
                      </a:r>
                      <a:r>
                        <a:rPr lang="ko-KR" altLang="en-US" sz="1000" dirty="0"/>
                        <a:t>홈</a:t>
                      </a:r>
                      <a:r>
                        <a:rPr lang="en-US" altLang="ko-KR" sz="1000" dirty="0"/>
                        <a:t>’ </a:t>
                      </a:r>
                      <a:r>
                        <a:rPr lang="ko-KR" altLang="en-US" sz="1000" dirty="0"/>
                        <a:t>이라는 글자를 누르면 </a:t>
                      </a:r>
                      <a:r>
                        <a:rPr lang="en-US" altLang="ko-KR" sz="1000" dirty="0"/>
                        <a:t> </a:t>
                      </a:r>
                      <a:r>
                        <a:rPr lang="ko-KR" altLang="en-US" sz="1000" dirty="0"/>
                        <a:t>홈 페이지로 이동한다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14296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상품들이 보이는 순서를 선택할 수 있다</a:t>
                      </a:r>
                      <a:r>
                        <a:rPr lang="en-US" altLang="ko-KR" sz="1000" dirty="0"/>
                        <a:t>.  </a:t>
                      </a:r>
                      <a:r>
                        <a:rPr lang="ko-KR" altLang="en-US" sz="1000" dirty="0"/>
                        <a:t>선택하면 상품들이 </a:t>
                      </a:r>
                      <a:r>
                        <a:rPr lang="ko-KR" altLang="en-US" sz="1000" dirty="0" err="1"/>
                        <a:t>선택한것에</a:t>
                      </a:r>
                      <a:r>
                        <a:rPr lang="ko-KR" altLang="en-US" sz="1000" dirty="0"/>
                        <a:t> 맞게 정렬되어 보여진다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74482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누르면 무료배송</a:t>
                      </a:r>
                      <a:r>
                        <a:rPr lang="en-US" altLang="ko-KR" sz="1000" dirty="0"/>
                        <a:t>off</a:t>
                      </a:r>
                      <a:r>
                        <a:rPr lang="ko-KR" altLang="en-US" sz="1000" dirty="0"/>
                        <a:t>에서 </a:t>
                      </a:r>
                      <a:r>
                        <a:rPr lang="en-US" altLang="ko-KR" sz="1000" dirty="0"/>
                        <a:t> </a:t>
                      </a:r>
                      <a:r>
                        <a:rPr lang="ko-KR" altLang="en-US" sz="1000" dirty="0"/>
                        <a:t>무료배송</a:t>
                      </a:r>
                      <a:r>
                        <a:rPr lang="en-US" altLang="ko-KR" sz="1000" dirty="0"/>
                        <a:t>on</a:t>
                      </a:r>
                      <a:r>
                        <a:rPr lang="ko-KR" altLang="en-US" sz="1000" dirty="0"/>
                        <a:t>으로 바뀌며 무료로 배송해주는 상품들만 보여준다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607305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한 페이지에서 몇 개의 상품들을 볼지 선택할 수 있다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설정을 따로 하지 않는다면 </a:t>
                      </a:r>
                      <a:r>
                        <a:rPr lang="en-US" altLang="ko-KR" sz="1000" dirty="0"/>
                        <a:t>40</a:t>
                      </a:r>
                      <a:r>
                        <a:rPr lang="ko-KR" altLang="en-US" sz="1000" dirty="0"/>
                        <a:t>개씩 보여진다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6559296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상품들을 어떤 방식으로 볼지 선택할 수 있다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보는 방식에는 리스트 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이미지 뷰 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 err="1"/>
                        <a:t>큰이미지</a:t>
                      </a:r>
                      <a:r>
                        <a:rPr lang="ko-KR" altLang="en-US" sz="1000" dirty="0"/>
                        <a:t> 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갤러리 뷰 가 있다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따로 설정을 하지 않는다면 </a:t>
                      </a:r>
                      <a:endParaRPr lang="en-US" altLang="ko-KR" sz="1000" dirty="0"/>
                    </a:p>
                    <a:p>
                      <a:pPr algn="l" latinLnBrk="1"/>
                      <a:r>
                        <a:rPr lang="ko-KR" altLang="en-US" sz="1000" dirty="0"/>
                        <a:t>이미지 뷰 로 보인다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지금 보는 화면이 이미지 뷰 이다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85784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1341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2611052-376F-4635-A9B6-C307630EA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589102" cy="66105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AC307B-309D-49EC-A29B-7C86FD9DED22}"/>
              </a:ext>
            </a:extLst>
          </p:cNvPr>
          <p:cNvSpPr txBox="1"/>
          <p:nvPr/>
        </p:nvSpPr>
        <p:spPr>
          <a:xfrm>
            <a:off x="6993196" y="276835"/>
            <a:ext cx="36086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이미지 뷰로 보기 방식 </a:t>
            </a:r>
            <a:r>
              <a:rPr lang="ko-KR" altLang="en-US" b="1" dirty="0" err="1"/>
              <a:t>설정시</a:t>
            </a:r>
            <a:endParaRPr lang="en-US" altLang="ko-KR" sz="1400" b="1" dirty="0"/>
          </a:p>
          <a:p>
            <a:endParaRPr lang="en-US" altLang="ko-KR" sz="1400" dirty="0"/>
          </a:p>
          <a:p>
            <a:r>
              <a:rPr lang="en-US" altLang="ko-KR" sz="1400" dirty="0"/>
              <a:t>6</a:t>
            </a:r>
            <a:r>
              <a:rPr lang="ko-KR" altLang="en-US" sz="1400" dirty="0"/>
              <a:t>번에서 보기 방식을 이미지 뷰 </a:t>
            </a:r>
            <a:r>
              <a:rPr lang="ko-KR" altLang="en-US" sz="1400" dirty="0" err="1"/>
              <a:t>선택시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r>
              <a:rPr lang="ko-KR" altLang="en-US" sz="1400" dirty="0"/>
              <a:t>상품 페이지 모습</a:t>
            </a:r>
            <a:r>
              <a:rPr lang="en-US" altLang="ko-KR" sz="1400" dirty="0"/>
              <a:t>(</a:t>
            </a:r>
            <a:r>
              <a:rPr lang="ko-KR" altLang="en-US" sz="1400" dirty="0"/>
              <a:t>한 줄에 </a:t>
            </a:r>
            <a:r>
              <a:rPr lang="en-US" altLang="ko-KR" sz="1400" dirty="0"/>
              <a:t>5</a:t>
            </a:r>
            <a:r>
              <a:rPr lang="ko-KR" altLang="en-US" sz="1400" dirty="0"/>
              <a:t>개씩 보여진다</a:t>
            </a:r>
            <a:r>
              <a:rPr lang="en-US" altLang="ko-KR" sz="1400" dirty="0"/>
              <a:t>.)</a:t>
            </a:r>
          </a:p>
          <a:p>
            <a:endParaRPr lang="en-US" altLang="ko-KR" sz="1400" dirty="0"/>
          </a:p>
          <a:p>
            <a:endParaRPr lang="ko-KR" altLang="en-US" sz="1400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96DF63F-9572-43C2-A954-0D1896ECCD5D}"/>
              </a:ext>
            </a:extLst>
          </p:cNvPr>
          <p:cNvSpPr/>
          <p:nvPr/>
        </p:nvSpPr>
        <p:spPr>
          <a:xfrm>
            <a:off x="167780" y="3741490"/>
            <a:ext cx="1132514" cy="17616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523AA7-83CB-4A80-8C6B-F6811B973CB2}"/>
              </a:ext>
            </a:extLst>
          </p:cNvPr>
          <p:cNvSpPr txBox="1"/>
          <p:nvPr/>
        </p:nvSpPr>
        <p:spPr>
          <a:xfrm>
            <a:off x="-92739" y="3632433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C4FCF97-80D7-4DDC-8F29-74991CF0A568}"/>
              </a:ext>
            </a:extLst>
          </p:cNvPr>
          <p:cNvSpPr/>
          <p:nvPr/>
        </p:nvSpPr>
        <p:spPr>
          <a:xfrm>
            <a:off x="2726422" y="3910768"/>
            <a:ext cx="486561" cy="15789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F4EF8A1-E62A-40A9-907C-5631E47726D3}"/>
              </a:ext>
            </a:extLst>
          </p:cNvPr>
          <p:cNvSpPr txBox="1"/>
          <p:nvPr/>
        </p:nvSpPr>
        <p:spPr>
          <a:xfrm>
            <a:off x="2465903" y="3801710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2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7B91DFF-BE58-45A5-84EC-EDC06E1AEB16}"/>
              </a:ext>
            </a:extLst>
          </p:cNvPr>
          <p:cNvSpPr/>
          <p:nvPr/>
        </p:nvSpPr>
        <p:spPr>
          <a:xfrm>
            <a:off x="5057640" y="3741490"/>
            <a:ext cx="243281" cy="1692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75F83A5-F95D-49E9-B06B-3963E9673BF9}"/>
              </a:ext>
            </a:extLst>
          </p:cNvPr>
          <p:cNvSpPr txBox="1"/>
          <p:nvPr/>
        </p:nvSpPr>
        <p:spPr>
          <a:xfrm>
            <a:off x="4826713" y="3741490"/>
            <a:ext cx="1845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3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8EF82AB-20FE-404F-B38F-6029693E4C84}"/>
              </a:ext>
            </a:extLst>
          </p:cNvPr>
          <p:cNvSpPr/>
          <p:nvPr/>
        </p:nvSpPr>
        <p:spPr>
          <a:xfrm>
            <a:off x="5317005" y="4211119"/>
            <a:ext cx="528969" cy="19684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8C4ADB-D28B-4654-BC63-EC93ADC20CD7}"/>
              </a:ext>
            </a:extLst>
          </p:cNvPr>
          <p:cNvSpPr txBox="1"/>
          <p:nvPr/>
        </p:nvSpPr>
        <p:spPr>
          <a:xfrm>
            <a:off x="5083729" y="4131721"/>
            <a:ext cx="3738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4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graphicFrame>
        <p:nvGraphicFramePr>
          <p:cNvPr id="16" name="표 16">
            <a:extLst>
              <a:ext uri="{FF2B5EF4-FFF2-40B4-BE49-F238E27FC236}">
                <a16:creationId xmlns:a16="http://schemas.microsoft.com/office/drawing/2014/main" id="{CEEC5094-483C-49AB-8E87-FB6A4492E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1821212"/>
              </p:ext>
            </p:extLst>
          </p:nvPr>
        </p:nvGraphicFramePr>
        <p:xfrm>
          <a:off x="7032071" y="1461162"/>
          <a:ext cx="4867013" cy="2929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351">
                  <a:extLst>
                    <a:ext uri="{9D8B030D-6E8A-4147-A177-3AD203B41FA5}">
                      <a16:colId xmlns:a16="http://schemas.microsoft.com/office/drawing/2014/main" val="3010032465"/>
                    </a:ext>
                  </a:extLst>
                </a:gridCol>
                <a:gridCol w="4297662">
                  <a:extLst>
                    <a:ext uri="{9D8B030D-6E8A-4147-A177-3AD203B41FA5}">
                      <a16:colId xmlns:a16="http://schemas.microsoft.com/office/drawing/2014/main" val="2232585500"/>
                    </a:ext>
                  </a:extLst>
                </a:gridCol>
              </a:tblGrid>
              <a:tr h="4152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상품 페이지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뷰 방식 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이미지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439289"/>
                  </a:ext>
                </a:extLst>
              </a:tr>
              <a:tr h="167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174643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상품의 상세 이름을 보여준다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길이가 다 보여지기에 길다면 </a:t>
                      </a:r>
                      <a:r>
                        <a:rPr lang="en-US" altLang="ko-KR" sz="1000" dirty="0"/>
                        <a:t>… </a:t>
                      </a:r>
                      <a:r>
                        <a:rPr lang="ko-KR" altLang="en-US" sz="1000" dirty="0"/>
                        <a:t>으로 생략한다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 err="1"/>
                        <a:t>누를시</a:t>
                      </a:r>
                      <a:r>
                        <a:rPr lang="ko-KR" altLang="en-US" sz="1000" dirty="0"/>
                        <a:t> 상품 상세 페이지로 이동한다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08224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상품의 가격을 보여준다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14296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로그인 했을 때 사용 가능하며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누르면 상품 찜 목록에 담기고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하트문양이 회색에서 붉게 변함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찜 목록에 들어가 있는 상품은 하트 문양이 붉은색으로 되어있음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74482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리뷰 개수와 평균 평점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상품 준비 상태 를 알려준다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607305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 이미지를 보여준다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누를 시 상품 상세 페이지로 이동한다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48786"/>
                  </a:ext>
                </a:extLst>
              </a:tr>
            </a:tbl>
          </a:graphicData>
        </a:graphic>
      </p:graphicFrame>
      <p:sp>
        <p:nvSpPr>
          <p:cNvPr id="18" name="직사각형 17">
            <a:extLst>
              <a:ext uri="{FF2B5EF4-FFF2-40B4-BE49-F238E27FC236}">
                <a16:creationId xmlns:a16="http://schemas.microsoft.com/office/drawing/2014/main" id="{A0910836-028C-40CF-90D5-BF8BFBE48051}"/>
              </a:ext>
            </a:extLst>
          </p:cNvPr>
          <p:cNvSpPr/>
          <p:nvPr/>
        </p:nvSpPr>
        <p:spPr>
          <a:xfrm>
            <a:off x="4093828" y="4723002"/>
            <a:ext cx="1115735" cy="18120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8B6C6C-0AC0-46A6-8715-4B5B570B66FD}"/>
              </a:ext>
            </a:extLst>
          </p:cNvPr>
          <p:cNvSpPr txBox="1"/>
          <p:nvPr/>
        </p:nvSpPr>
        <p:spPr>
          <a:xfrm>
            <a:off x="3801830" y="4478224"/>
            <a:ext cx="3738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5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9454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8C3A3F0-3054-452A-8253-F6561E5A9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531" y="398301"/>
            <a:ext cx="6637498" cy="60613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490E93-D1EC-4C73-8D9D-23D507ED12BD}"/>
              </a:ext>
            </a:extLst>
          </p:cNvPr>
          <p:cNvSpPr txBox="1"/>
          <p:nvPr/>
        </p:nvSpPr>
        <p:spPr>
          <a:xfrm>
            <a:off x="7090096" y="897620"/>
            <a:ext cx="336342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리스트 뷰 로 보기 방식 </a:t>
            </a:r>
            <a:r>
              <a:rPr lang="ko-KR" altLang="en-US" b="1" dirty="0" err="1"/>
              <a:t>설정시</a:t>
            </a:r>
            <a:endParaRPr lang="en-US" altLang="ko-KR" sz="1400" b="1" dirty="0"/>
          </a:p>
          <a:p>
            <a:endParaRPr lang="en-US" altLang="ko-KR" sz="1400" dirty="0"/>
          </a:p>
          <a:p>
            <a:r>
              <a:rPr lang="en-US" altLang="ko-KR" sz="1400" dirty="0"/>
              <a:t>6</a:t>
            </a:r>
            <a:r>
              <a:rPr lang="ko-KR" altLang="en-US" sz="1400" dirty="0"/>
              <a:t>번에서 보기 방식을 리스트 뷰 </a:t>
            </a:r>
            <a:r>
              <a:rPr lang="ko-KR" altLang="en-US" sz="1400" dirty="0" err="1"/>
              <a:t>선택시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r>
              <a:rPr lang="ko-KR" altLang="en-US" sz="1400" dirty="0"/>
              <a:t>상품 페이지 모습</a:t>
            </a:r>
          </a:p>
        </p:txBody>
      </p:sp>
      <p:graphicFrame>
        <p:nvGraphicFramePr>
          <p:cNvPr id="5" name="표 16">
            <a:extLst>
              <a:ext uri="{FF2B5EF4-FFF2-40B4-BE49-F238E27FC236}">
                <a16:creationId xmlns:a16="http://schemas.microsoft.com/office/drawing/2014/main" id="{92633B99-0DA0-4B38-9864-822EBA7BE0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7184756"/>
              </p:ext>
            </p:extLst>
          </p:nvPr>
        </p:nvGraphicFramePr>
        <p:xfrm>
          <a:off x="7090096" y="2191005"/>
          <a:ext cx="4867012" cy="26479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351">
                  <a:extLst>
                    <a:ext uri="{9D8B030D-6E8A-4147-A177-3AD203B41FA5}">
                      <a16:colId xmlns:a16="http://schemas.microsoft.com/office/drawing/2014/main" val="3010032465"/>
                    </a:ext>
                  </a:extLst>
                </a:gridCol>
                <a:gridCol w="4297661">
                  <a:extLst>
                    <a:ext uri="{9D8B030D-6E8A-4147-A177-3AD203B41FA5}">
                      <a16:colId xmlns:a16="http://schemas.microsoft.com/office/drawing/2014/main" val="2232585500"/>
                    </a:ext>
                  </a:extLst>
                </a:gridCol>
              </a:tblGrid>
              <a:tr h="4152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상품 페이지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뷰 방식 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리스트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439289"/>
                  </a:ext>
                </a:extLst>
              </a:tr>
              <a:tr h="167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174643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상품의 상세 이름과 가격을 보여준다</a:t>
                      </a:r>
                      <a:r>
                        <a:rPr lang="en-US" altLang="ko-KR" sz="1000" dirty="0"/>
                        <a:t>.</a:t>
                      </a:r>
                    </a:p>
                    <a:p>
                      <a:pPr algn="l" latinLnBrk="1"/>
                      <a:r>
                        <a:rPr lang="ko-KR" altLang="en-US" sz="1000" dirty="0"/>
                        <a:t>빨간색으로 사각형 테두리 쳐진 만큼 하나의 칸으로 취급되는데 </a:t>
                      </a:r>
                      <a:endParaRPr lang="en-US" altLang="ko-KR" sz="1000" dirty="0"/>
                    </a:p>
                    <a:p>
                      <a:pPr algn="l" latinLnBrk="1"/>
                      <a:r>
                        <a:rPr lang="ko-KR" altLang="en-US" sz="1000" dirty="0"/>
                        <a:t>누르면 상품 상세 페이지로 이동한다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08224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리뷰 개수와 평균 평점을 보여준다</a:t>
                      </a:r>
                      <a:r>
                        <a:rPr lang="en-US" altLang="ko-KR" sz="1000" dirty="0"/>
                        <a:t>. (</a:t>
                      </a:r>
                      <a:r>
                        <a:rPr lang="ko-KR" altLang="en-US" sz="1000" dirty="0"/>
                        <a:t>조건부 </a:t>
                      </a:r>
                      <a:r>
                        <a:rPr lang="ko-KR" altLang="en-US" sz="1000" dirty="0" err="1"/>
                        <a:t>무료랑</a:t>
                      </a:r>
                      <a:r>
                        <a:rPr lang="ko-KR" altLang="en-US" sz="1000" dirty="0"/>
                        <a:t> 포인트가 있는데 </a:t>
                      </a:r>
                      <a:r>
                        <a:rPr lang="ko-KR" altLang="en-US" sz="1000" dirty="0" err="1"/>
                        <a:t>누를수가</a:t>
                      </a:r>
                      <a:r>
                        <a:rPr lang="ko-KR" altLang="en-US" sz="1000" dirty="0"/>
                        <a:t> 없고 </a:t>
                      </a:r>
                      <a:r>
                        <a:rPr lang="ko-KR" altLang="en-US" sz="1000" dirty="0" err="1"/>
                        <a:t>뭔지</a:t>
                      </a:r>
                      <a:r>
                        <a:rPr lang="ko-KR" altLang="en-US" sz="1000" dirty="0"/>
                        <a:t> 모르겠음</a:t>
                      </a:r>
                      <a:r>
                        <a:rPr lang="en-US" altLang="ko-KR" sz="1000" dirty="0"/>
                        <a:t>.)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14296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로그인 했을 때 사용 가능하며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누르면 상품 찜 목록에 담기고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하트문양이 회색에서 붉게 변함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찜 목록에 들어가 있는 상품은 하트 문양이 붉은색으로 되어있음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74482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 이미지를 보여준다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누른다고 해서 상품 상세 페이지로 이동하지는 않는다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607305"/>
                  </a:ext>
                </a:extLst>
              </a:tr>
            </a:tbl>
          </a:graphicData>
        </a:graphic>
      </p:graphicFrame>
      <p:sp>
        <p:nvSpPr>
          <p:cNvPr id="6" name="직사각형 5">
            <a:extLst>
              <a:ext uri="{FF2B5EF4-FFF2-40B4-BE49-F238E27FC236}">
                <a16:creationId xmlns:a16="http://schemas.microsoft.com/office/drawing/2014/main" id="{AE4AF3EF-D36C-4702-9FAC-0557FFDD2B04}"/>
              </a:ext>
            </a:extLst>
          </p:cNvPr>
          <p:cNvSpPr/>
          <p:nvPr/>
        </p:nvSpPr>
        <p:spPr>
          <a:xfrm>
            <a:off x="671119" y="3716323"/>
            <a:ext cx="687898" cy="10066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E9B0BF2-08D7-4ACF-A337-3E52452F2EB2}"/>
              </a:ext>
            </a:extLst>
          </p:cNvPr>
          <p:cNvSpPr/>
          <p:nvPr/>
        </p:nvSpPr>
        <p:spPr>
          <a:xfrm>
            <a:off x="1359017" y="2441196"/>
            <a:ext cx="3682766" cy="9878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8A2ACE8-BB70-44B3-8484-667CF8B8C870}"/>
              </a:ext>
            </a:extLst>
          </p:cNvPr>
          <p:cNvSpPr/>
          <p:nvPr/>
        </p:nvSpPr>
        <p:spPr>
          <a:xfrm>
            <a:off x="5536734" y="2810312"/>
            <a:ext cx="335560" cy="24328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DBBB135-23F5-4E4C-AA82-501FF4E0AF6C}"/>
              </a:ext>
            </a:extLst>
          </p:cNvPr>
          <p:cNvSpPr/>
          <p:nvPr/>
        </p:nvSpPr>
        <p:spPr>
          <a:xfrm>
            <a:off x="5974361" y="2441196"/>
            <a:ext cx="745221" cy="9878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F02C9B-6C31-47B3-BFD8-869F3DB62F27}"/>
              </a:ext>
            </a:extLst>
          </p:cNvPr>
          <p:cNvSpPr txBox="1"/>
          <p:nvPr/>
        </p:nvSpPr>
        <p:spPr>
          <a:xfrm>
            <a:off x="1072392" y="2191005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F50535-1DB2-4243-AE8A-245533DF4799}"/>
              </a:ext>
            </a:extLst>
          </p:cNvPr>
          <p:cNvSpPr txBox="1"/>
          <p:nvPr/>
        </p:nvSpPr>
        <p:spPr>
          <a:xfrm>
            <a:off x="5681154" y="2271919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2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281A26-EE75-4886-91B6-7022669915B9}"/>
              </a:ext>
            </a:extLst>
          </p:cNvPr>
          <p:cNvSpPr txBox="1"/>
          <p:nvPr/>
        </p:nvSpPr>
        <p:spPr>
          <a:xfrm>
            <a:off x="5194185" y="2762675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3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218BEC-AFD5-4C4B-8FC7-24D16FD83D81}"/>
              </a:ext>
            </a:extLst>
          </p:cNvPr>
          <p:cNvSpPr txBox="1"/>
          <p:nvPr/>
        </p:nvSpPr>
        <p:spPr>
          <a:xfrm>
            <a:off x="402672" y="3434691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4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33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06AB2A9-B049-4207-8657-89D39340BF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17" y="352338"/>
            <a:ext cx="7053891" cy="58471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9833356-C51D-4373-ABF1-D6A9BFE5AE06}"/>
              </a:ext>
            </a:extLst>
          </p:cNvPr>
          <p:cNvSpPr txBox="1"/>
          <p:nvPr/>
        </p:nvSpPr>
        <p:spPr>
          <a:xfrm>
            <a:off x="6972650" y="1048622"/>
            <a:ext cx="365677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큰 이미지 뷰로 보기 방식 </a:t>
            </a:r>
            <a:r>
              <a:rPr lang="ko-KR" altLang="en-US" b="1" dirty="0" err="1"/>
              <a:t>설정시</a:t>
            </a:r>
            <a:endParaRPr lang="en-US" altLang="ko-KR" sz="1400" b="1" dirty="0"/>
          </a:p>
          <a:p>
            <a:endParaRPr lang="en-US" altLang="ko-KR" sz="1400" dirty="0"/>
          </a:p>
          <a:p>
            <a:r>
              <a:rPr lang="en-US" altLang="ko-KR" sz="1400" dirty="0"/>
              <a:t>6</a:t>
            </a:r>
            <a:r>
              <a:rPr lang="ko-KR" altLang="en-US" sz="1400" dirty="0"/>
              <a:t>번에서 보기 방식을 큰 이미지  뷰 </a:t>
            </a:r>
            <a:r>
              <a:rPr lang="ko-KR" altLang="en-US" sz="1400" dirty="0" err="1"/>
              <a:t>선택시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r>
              <a:rPr lang="ko-KR" altLang="en-US" sz="1400" dirty="0"/>
              <a:t>상품 페이지 모습</a:t>
            </a:r>
            <a:r>
              <a:rPr lang="en-US" altLang="ko-KR" sz="1400" dirty="0"/>
              <a:t>(</a:t>
            </a:r>
            <a:r>
              <a:rPr lang="ko-KR" altLang="en-US" sz="1400" dirty="0"/>
              <a:t>한 줄에 </a:t>
            </a:r>
            <a:r>
              <a:rPr lang="en-US" altLang="ko-KR" sz="1400" dirty="0"/>
              <a:t>4</a:t>
            </a:r>
            <a:r>
              <a:rPr lang="ko-KR" altLang="en-US" sz="1400" dirty="0"/>
              <a:t>개씩 보여진다</a:t>
            </a:r>
            <a:r>
              <a:rPr lang="en-US" altLang="ko-KR" sz="1400" dirty="0"/>
              <a:t>)</a:t>
            </a:r>
          </a:p>
        </p:txBody>
      </p:sp>
      <p:graphicFrame>
        <p:nvGraphicFramePr>
          <p:cNvPr id="6" name="표 16">
            <a:extLst>
              <a:ext uri="{FF2B5EF4-FFF2-40B4-BE49-F238E27FC236}">
                <a16:creationId xmlns:a16="http://schemas.microsoft.com/office/drawing/2014/main" id="{A8E6FB5D-5238-490F-B7BE-A23A0F73ED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3885697"/>
              </p:ext>
            </p:extLst>
          </p:nvPr>
        </p:nvGraphicFramePr>
        <p:xfrm>
          <a:off x="6972650" y="2325228"/>
          <a:ext cx="4867013" cy="2929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351">
                  <a:extLst>
                    <a:ext uri="{9D8B030D-6E8A-4147-A177-3AD203B41FA5}">
                      <a16:colId xmlns:a16="http://schemas.microsoft.com/office/drawing/2014/main" val="3010032465"/>
                    </a:ext>
                  </a:extLst>
                </a:gridCol>
                <a:gridCol w="4297662">
                  <a:extLst>
                    <a:ext uri="{9D8B030D-6E8A-4147-A177-3AD203B41FA5}">
                      <a16:colId xmlns:a16="http://schemas.microsoft.com/office/drawing/2014/main" val="2232585500"/>
                    </a:ext>
                  </a:extLst>
                </a:gridCol>
              </a:tblGrid>
              <a:tr h="4152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상품 페이지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뷰 방식 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큰 이미지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439289"/>
                  </a:ext>
                </a:extLst>
              </a:tr>
              <a:tr h="167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174643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상품의 상세 이름을 보여준다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길이가 다 보여지기에 길다면 </a:t>
                      </a:r>
                      <a:r>
                        <a:rPr lang="en-US" altLang="ko-KR" sz="1000" dirty="0"/>
                        <a:t>… </a:t>
                      </a:r>
                      <a:r>
                        <a:rPr lang="ko-KR" altLang="en-US" sz="1000" dirty="0"/>
                        <a:t>으로 생략한다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 err="1"/>
                        <a:t>누를시</a:t>
                      </a:r>
                      <a:r>
                        <a:rPr lang="ko-KR" altLang="en-US" sz="1000" dirty="0"/>
                        <a:t> 상품 상세 페이지로 이동한다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08224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상품의 가격을 보여준다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14296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로그인 했을 때 사용 가능하며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누르면 상품 찜 목록에 담기고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하트문양이 회색에서 붉게 변함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찜 목록에 들어가 있는 상품은 하트 문양이 붉은색으로 되어있음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74482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리뷰 개수와 평균 평점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상품 준비 상태 를 알려준다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607305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 이미지를 보여준다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누를 시 상품 상세 페이지로 이동한다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48786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B2C9FFC5-57F5-4163-AE53-BDAB37F8CD33}"/>
              </a:ext>
            </a:extLst>
          </p:cNvPr>
          <p:cNvSpPr/>
          <p:nvPr/>
        </p:nvSpPr>
        <p:spPr>
          <a:xfrm>
            <a:off x="385894" y="4303552"/>
            <a:ext cx="1224792" cy="1677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A40E3D5-EA63-4520-B19F-2E1E1E76290E}"/>
              </a:ext>
            </a:extLst>
          </p:cNvPr>
          <p:cNvSpPr/>
          <p:nvPr/>
        </p:nvSpPr>
        <p:spPr>
          <a:xfrm>
            <a:off x="1954635" y="4471332"/>
            <a:ext cx="494950" cy="9227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B020540-8B00-414C-A0B7-6B43D218EAD8}"/>
              </a:ext>
            </a:extLst>
          </p:cNvPr>
          <p:cNvSpPr/>
          <p:nvPr/>
        </p:nvSpPr>
        <p:spPr>
          <a:xfrm>
            <a:off x="4899171" y="4303552"/>
            <a:ext cx="243280" cy="16778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A18FB16-BAD5-43F0-913E-05A74ADFDD9D}"/>
              </a:ext>
            </a:extLst>
          </p:cNvPr>
          <p:cNvSpPr/>
          <p:nvPr/>
        </p:nvSpPr>
        <p:spPr>
          <a:xfrm>
            <a:off x="5194184" y="4743974"/>
            <a:ext cx="627776" cy="432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29E0DA1-AE6B-4835-8385-D2AEA0D15304}"/>
              </a:ext>
            </a:extLst>
          </p:cNvPr>
          <p:cNvSpPr/>
          <p:nvPr/>
        </p:nvSpPr>
        <p:spPr>
          <a:xfrm>
            <a:off x="5194184" y="1761688"/>
            <a:ext cx="1525398" cy="247475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F0FA6C4-7A13-4C3C-B33E-B86FFCDC4B76}"/>
              </a:ext>
            </a:extLst>
          </p:cNvPr>
          <p:cNvSpPr txBox="1"/>
          <p:nvPr/>
        </p:nvSpPr>
        <p:spPr>
          <a:xfrm>
            <a:off x="119002" y="4218165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FF79B80-9A3A-4690-8A38-FED6FC6839A2}"/>
              </a:ext>
            </a:extLst>
          </p:cNvPr>
          <p:cNvSpPr txBox="1"/>
          <p:nvPr/>
        </p:nvSpPr>
        <p:spPr>
          <a:xfrm>
            <a:off x="1693020" y="4348194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2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182DE5-CDDD-4C3D-95D8-ADF3880C1CBD}"/>
              </a:ext>
            </a:extLst>
          </p:cNvPr>
          <p:cNvSpPr txBox="1"/>
          <p:nvPr/>
        </p:nvSpPr>
        <p:spPr>
          <a:xfrm>
            <a:off x="4643131" y="4178917"/>
            <a:ext cx="3494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3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0DCC8-6993-47EA-B634-C92F60B0697D}"/>
              </a:ext>
            </a:extLst>
          </p:cNvPr>
          <p:cNvSpPr txBox="1"/>
          <p:nvPr/>
        </p:nvSpPr>
        <p:spPr>
          <a:xfrm>
            <a:off x="4892919" y="4654392"/>
            <a:ext cx="3494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4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2C2899-89CA-474A-BEA8-90488024E050}"/>
              </a:ext>
            </a:extLst>
          </p:cNvPr>
          <p:cNvSpPr txBox="1"/>
          <p:nvPr/>
        </p:nvSpPr>
        <p:spPr>
          <a:xfrm>
            <a:off x="4801784" y="1592411"/>
            <a:ext cx="3494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5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849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5957062-259D-40A5-A3F5-078BEE2F2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7154"/>
            <a:ext cx="7172587" cy="566808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1E273C-A5DE-4758-8EB2-F7C408AE1501}"/>
              </a:ext>
            </a:extLst>
          </p:cNvPr>
          <p:cNvSpPr txBox="1"/>
          <p:nvPr/>
        </p:nvSpPr>
        <p:spPr>
          <a:xfrm>
            <a:off x="7793674" y="662728"/>
            <a:ext cx="36407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갤러리 뷰로 보기 방식 </a:t>
            </a:r>
            <a:r>
              <a:rPr lang="ko-KR" altLang="en-US" b="1" dirty="0" err="1"/>
              <a:t>설정시</a:t>
            </a:r>
            <a:endParaRPr lang="en-US" altLang="ko-KR" sz="1400" b="1" dirty="0"/>
          </a:p>
          <a:p>
            <a:endParaRPr lang="en-US" altLang="ko-KR" sz="1400" dirty="0"/>
          </a:p>
          <a:p>
            <a:r>
              <a:rPr lang="en-US" altLang="ko-KR" sz="1400" dirty="0"/>
              <a:t>6</a:t>
            </a:r>
            <a:r>
              <a:rPr lang="ko-KR" altLang="en-US" sz="1400" dirty="0"/>
              <a:t>번에서 보기 방식을 갤러리 뷰 </a:t>
            </a:r>
            <a:r>
              <a:rPr lang="ko-KR" altLang="en-US" sz="1400" dirty="0" err="1"/>
              <a:t>선택시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r>
              <a:rPr lang="ko-KR" altLang="en-US" sz="1400" dirty="0"/>
              <a:t>상품 페이지 모습</a:t>
            </a:r>
            <a:r>
              <a:rPr lang="en-US" altLang="ko-KR" sz="1400" dirty="0"/>
              <a:t>(</a:t>
            </a:r>
            <a:r>
              <a:rPr lang="ko-KR" altLang="en-US" sz="1400" dirty="0"/>
              <a:t>한 줄에 </a:t>
            </a:r>
            <a:r>
              <a:rPr lang="en-US" altLang="ko-KR" sz="1400" dirty="0"/>
              <a:t>2</a:t>
            </a:r>
            <a:r>
              <a:rPr lang="ko-KR" altLang="en-US" sz="1400" dirty="0"/>
              <a:t>개씩 보여진다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graphicFrame>
        <p:nvGraphicFramePr>
          <p:cNvPr id="8" name="표 16">
            <a:extLst>
              <a:ext uri="{FF2B5EF4-FFF2-40B4-BE49-F238E27FC236}">
                <a16:creationId xmlns:a16="http://schemas.microsoft.com/office/drawing/2014/main" id="{0074031D-0E83-4FF8-B6DA-01D8D7F3C2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7155323"/>
              </p:ext>
            </p:extLst>
          </p:nvPr>
        </p:nvGraphicFramePr>
        <p:xfrm>
          <a:off x="6973348" y="1766279"/>
          <a:ext cx="4867013" cy="29298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351">
                  <a:extLst>
                    <a:ext uri="{9D8B030D-6E8A-4147-A177-3AD203B41FA5}">
                      <a16:colId xmlns:a16="http://schemas.microsoft.com/office/drawing/2014/main" val="3010032465"/>
                    </a:ext>
                  </a:extLst>
                </a:gridCol>
                <a:gridCol w="4297662">
                  <a:extLst>
                    <a:ext uri="{9D8B030D-6E8A-4147-A177-3AD203B41FA5}">
                      <a16:colId xmlns:a16="http://schemas.microsoft.com/office/drawing/2014/main" val="2232585500"/>
                    </a:ext>
                  </a:extLst>
                </a:gridCol>
              </a:tblGrid>
              <a:tr h="4152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상품 페이지 </a:t>
                      </a:r>
                      <a:r>
                        <a:rPr lang="en-US" altLang="ko-KR" dirty="0"/>
                        <a:t>– </a:t>
                      </a:r>
                      <a:r>
                        <a:rPr lang="ko-KR" altLang="en-US" dirty="0"/>
                        <a:t>뷰 방식 </a:t>
                      </a:r>
                      <a:r>
                        <a:rPr lang="en-US" altLang="ko-KR" dirty="0"/>
                        <a:t>: </a:t>
                      </a:r>
                      <a:r>
                        <a:rPr lang="ko-KR" altLang="en-US" dirty="0"/>
                        <a:t>이미지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439289"/>
                  </a:ext>
                </a:extLst>
              </a:tr>
              <a:tr h="167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174643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상품의 상세 이름을 보여준다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길이가 다 보여지기에 길다면 </a:t>
                      </a:r>
                      <a:r>
                        <a:rPr lang="en-US" altLang="ko-KR" sz="1000" dirty="0"/>
                        <a:t>… </a:t>
                      </a:r>
                      <a:r>
                        <a:rPr lang="ko-KR" altLang="en-US" sz="1000" dirty="0"/>
                        <a:t>으로 생략한다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 err="1"/>
                        <a:t>누를시</a:t>
                      </a:r>
                      <a:r>
                        <a:rPr lang="ko-KR" altLang="en-US" sz="1000" dirty="0"/>
                        <a:t> 상품 상세 페이지로 이동한다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08224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상품의 가격을 보여준다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14296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로그인 했을 때 사용 가능하며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누르면 상품 찜 목록에 담기고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하트문양이 회색에서 붉게 변함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찜 목록에 들어가 있는 상품은 하트 문양이 붉은색으로 되어있음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74482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리뷰 개수와 평균 평점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상품 준비 상태 를 알려준다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8607305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 이미지를 보여준다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누를 시 상품 상세 페이지로 이동한다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148786"/>
                  </a:ext>
                </a:extLst>
              </a:tr>
            </a:tbl>
          </a:graphicData>
        </a:graphic>
      </p:graphicFrame>
      <p:sp>
        <p:nvSpPr>
          <p:cNvPr id="9" name="직사각형 8">
            <a:extLst>
              <a:ext uri="{FF2B5EF4-FFF2-40B4-BE49-F238E27FC236}">
                <a16:creationId xmlns:a16="http://schemas.microsoft.com/office/drawing/2014/main" id="{34C38CE9-860A-4729-8981-4AA89914EF06}"/>
              </a:ext>
            </a:extLst>
          </p:cNvPr>
          <p:cNvSpPr/>
          <p:nvPr/>
        </p:nvSpPr>
        <p:spPr>
          <a:xfrm>
            <a:off x="251670" y="1170559"/>
            <a:ext cx="2894202" cy="384605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E5354BC-9BEB-42EE-AF2E-B3A1EBA01793}"/>
              </a:ext>
            </a:extLst>
          </p:cNvPr>
          <p:cNvSpPr/>
          <p:nvPr/>
        </p:nvSpPr>
        <p:spPr>
          <a:xfrm>
            <a:off x="3481431" y="5083728"/>
            <a:ext cx="2614569" cy="1929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E74B19B-8538-4B6E-B259-DB5D75ABEF36}"/>
              </a:ext>
            </a:extLst>
          </p:cNvPr>
          <p:cNvSpPr/>
          <p:nvPr/>
        </p:nvSpPr>
        <p:spPr>
          <a:xfrm>
            <a:off x="251670" y="5461233"/>
            <a:ext cx="444616" cy="2262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630571A-5519-4036-AB67-9686C64257AC}"/>
              </a:ext>
            </a:extLst>
          </p:cNvPr>
          <p:cNvSpPr/>
          <p:nvPr/>
        </p:nvSpPr>
        <p:spPr>
          <a:xfrm>
            <a:off x="3053593" y="5276675"/>
            <a:ext cx="218113" cy="22620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8601F1B-93B9-4DF8-A930-C1CD41D58994}"/>
              </a:ext>
            </a:extLst>
          </p:cNvPr>
          <p:cNvSpPr/>
          <p:nvPr/>
        </p:nvSpPr>
        <p:spPr>
          <a:xfrm>
            <a:off x="3489820" y="5762941"/>
            <a:ext cx="847288" cy="19294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F25087-21BC-40A9-9525-41779627A1B1}"/>
              </a:ext>
            </a:extLst>
          </p:cNvPr>
          <p:cNvSpPr txBox="1"/>
          <p:nvPr/>
        </p:nvSpPr>
        <p:spPr>
          <a:xfrm>
            <a:off x="3212984" y="4938121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48AC7F-51E2-45E2-ADB6-9D217D6DE92C}"/>
              </a:ext>
            </a:extLst>
          </p:cNvPr>
          <p:cNvSpPr txBox="1"/>
          <p:nvPr/>
        </p:nvSpPr>
        <p:spPr>
          <a:xfrm>
            <a:off x="0" y="5400865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2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65602DB-7FFC-48CD-812E-AEBDA99A9401}"/>
              </a:ext>
            </a:extLst>
          </p:cNvPr>
          <p:cNvSpPr txBox="1"/>
          <p:nvPr/>
        </p:nvSpPr>
        <p:spPr>
          <a:xfrm>
            <a:off x="2734812" y="5220502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3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06B4F37-E64F-47A8-AFD0-07CCD316364B}"/>
              </a:ext>
            </a:extLst>
          </p:cNvPr>
          <p:cNvSpPr txBox="1"/>
          <p:nvPr/>
        </p:nvSpPr>
        <p:spPr>
          <a:xfrm>
            <a:off x="3103927" y="5672160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4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29061BC-6821-4921-9B98-6BB72A94B33A}"/>
              </a:ext>
            </a:extLst>
          </p:cNvPr>
          <p:cNvSpPr txBox="1"/>
          <p:nvPr/>
        </p:nvSpPr>
        <p:spPr>
          <a:xfrm>
            <a:off x="67112" y="770734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5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6158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C7337AB-05BD-4EEA-837B-17AD23A9B2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0265" y="1205925"/>
            <a:ext cx="2838450" cy="3629025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72655D5-4F8A-4ACA-A661-2DB7D62DD861}"/>
              </a:ext>
            </a:extLst>
          </p:cNvPr>
          <p:cNvSpPr/>
          <p:nvPr/>
        </p:nvSpPr>
        <p:spPr>
          <a:xfrm>
            <a:off x="1744910" y="3187817"/>
            <a:ext cx="536896" cy="4194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DDFB249-85F8-41DD-BA65-D2656D7D1884}"/>
              </a:ext>
            </a:extLst>
          </p:cNvPr>
          <p:cNvSpPr/>
          <p:nvPr/>
        </p:nvSpPr>
        <p:spPr>
          <a:xfrm>
            <a:off x="2357306" y="3187817"/>
            <a:ext cx="461395" cy="4194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" name="표 16">
            <a:extLst>
              <a:ext uri="{FF2B5EF4-FFF2-40B4-BE49-F238E27FC236}">
                <a16:creationId xmlns:a16="http://schemas.microsoft.com/office/drawing/2014/main" id="{15B2E8F7-849F-4612-A450-D4E21B666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7626561"/>
              </p:ext>
            </p:extLst>
          </p:nvPr>
        </p:nvGraphicFramePr>
        <p:xfrm>
          <a:off x="5169017" y="1926269"/>
          <a:ext cx="4867013" cy="209927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351">
                  <a:extLst>
                    <a:ext uri="{9D8B030D-6E8A-4147-A177-3AD203B41FA5}">
                      <a16:colId xmlns:a16="http://schemas.microsoft.com/office/drawing/2014/main" val="3010032465"/>
                    </a:ext>
                  </a:extLst>
                </a:gridCol>
                <a:gridCol w="4297662">
                  <a:extLst>
                    <a:ext uri="{9D8B030D-6E8A-4147-A177-3AD203B41FA5}">
                      <a16:colId xmlns:a16="http://schemas.microsoft.com/office/drawing/2014/main" val="2232585500"/>
                    </a:ext>
                  </a:extLst>
                </a:gridCol>
              </a:tblGrid>
              <a:tr h="415279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상품 이미지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439289"/>
                  </a:ext>
                </a:extLst>
              </a:tr>
              <a:tr h="16771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내용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4174643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인기도가 높은 </a:t>
                      </a:r>
                      <a:r>
                        <a:rPr lang="ko-KR" altLang="en-US" sz="1000" dirty="0" err="1"/>
                        <a:t>상품같은</a:t>
                      </a:r>
                      <a:r>
                        <a:rPr lang="ko-KR" altLang="en-US" sz="1000" dirty="0"/>
                        <a:t> 경우 보이는 이미지처럼 좌측 상단에 </a:t>
                      </a:r>
                      <a:r>
                        <a:rPr lang="en-US" altLang="ko-KR" sz="1000" dirty="0"/>
                        <a:t>BEST</a:t>
                      </a:r>
                      <a:r>
                        <a:rPr lang="ko-KR" altLang="en-US" sz="1000" dirty="0"/>
                        <a:t>로 보인다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새로운 상품일때는 </a:t>
                      </a:r>
                      <a:r>
                        <a:rPr lang="en-US" altLang="ko-KR" sz="1000" dirty="0"/>
                        <a:t>NEW</a:t>
                      </a:r>
                      <a:r>
                        <a:rPr lang="ko-KR" altLang="en-US" sz="1000" dirty="0"/>
                        <a:t>로 보이기도 한다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1082241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/>
                        <a:t>로그인 했을 때 사용 가능하며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누르면 상품 찜 목록에 담기고</a:t>
                      </a:r>
                      <a:r>
                        <a:rPr lang="en-US" altLang="ko-KR" sz="1000" dirty="0"/>
                        <a:t>, </a:t>
                      </a:r>
                      <a:r>
                        <a:rPr lang="ko-KR" altLang="en-US" sz="1000" dirty="0"/>
                        <a:t>하트문양이 회색에서 붉게 변함</a:t>
                      </a:r>
                      <a:r>
                        <a:rPr lang="en-US" altLang="ko-KR" sz="1000" dirty="0"/>
                        <a:t>. </a:t>
                      </a:r>
                      <a:r>
                        <a:rPr lang="ko-KR" altLang="en-US" sz="1000" dirty="0"/>
                        <a:t>찜 목록에 들어가 있는 상품은 하트 문양이 붉은색으로 되어있음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142960"/>
                  </a:ext>
                </a:extLst>
              </a:tr>
              <a:tr h="41527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000" dirty="0"/>
                        <a:t>상품의 간략한 정보를 알 수 있다</a:t>
                      </a:r>
                      <a:r>
                        <a:rPr lang="en-US" altLang="ko-KR" sz="1000" dirty="0"/>
                        <a:t>.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2374482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F0CD7DA9-6530-4F04-8BA1-819C99383A7C}"/>
              </a:ext>
            </a:extLst>
          </p:cNvPr>
          <p:cNvSpPr/>
          <p:nvPr/>
        </p:nvSpPr>
        <p:spPr>
          <a:xfrm>
            <a:off x="1174459" y="1585519"/>
            <a:ext cx="536896" cy="2265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4AAEC2-1F6D-450C-9127-5507C9DD5F40}"/>
              </a:ext>
            </a:extLst>
          </p:cNvPr>
          <p:cNvSpPr txBox="1"/>
          <p:nvPr/>
        </p:nvSpPr>
        <p:spPr>
          <a:xfrm>
            <a:off x="892805" y="1416242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1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68AD41-6AEC-415F-B5C9-B422178B084F}"/>
              </a:ext>
            </a:extLst>
          </p:cNvPr>
          <p:cNvSpPr txBox="1"/>
          <p:nvPr/>
        </p:nvSpPr>
        <p:spPr>
          <a:xfrm>
            <a:off x="1442907" y="3090446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2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C733F1-62DD-4294-8AE4-4C87B524EF2F}"/>
              </a:ext>
            </a:extLst>
          </p:cNvPr>
          <p:cNvSpPr txBox="1"/>
          <p:nvPr/>
        </p:nvSpPr>
        <p:spPr>
          <a:xfrm>
            <a:off x="2583809" y="2921169"/>
            <a:ext cx="36911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rgbClr val="FF0000"/>
                </a:solidFill>
              </a:rPr>
              <a:t>3</a:t>
            </a:r>
            <a:endParaRPr lang="ko-KR" altLang="en-US" sz="1600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9E5125-D9FD-4A8D-BF9A-C4D7738DDF8C}"/>
              </a:ext>
            </a:extLst>
          </p:cNvPr>
          <p:cNvSpPr txBox="1"/>
          <p:nvPr/>
        </p:nvSpPr>
        <p:spPr>
          <a:xfrm>
            <a:off x="5101906" y="785300"/>
            <a:ext cx="3791423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상품 페이지의 이미지</a:t>
            </a:r>
          </a:p>
          <a:p>
            <a:endParaRPr lang="en-US" altLang="ko-KR" sz="1400" dirty="0"/>
          </a:p>
          <a:p>
            <a:r>
              <a:rPr lang="ko-KR" altLang="en-US" sz="1400" dirty="0"/>
              <a:t>상품 이미지에 마우스 커서를 올렸을 시 모습</a:t>
            </a:r>
          </a:p>
        </p:txBody>
      </p:sp>
    </p:spTree>
    <p:extLst>
      <p:ext uri="{BB962C8B-B14F-4D97-AF65-F5344CB8AC3E}">
        <p14:creationId xmlns:p14="http://schemas.microsoft.com/office/powerpoint/2010/main" val="447282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250</TotalTime>
  <Words>1416</Words>
  <Application>Microsoft Office PowerPoint</Application>
  <PresentationFormat>와이드스크린</PresentationFormat>
  <Paragraphs>272</Paragraphs>
  <Slides>26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2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태훈</dc:creator>
  <cp:lastModifiedBy>박 태훈</cp:lastModifiedBy>
  <cp:revision>3</cp:revision>
  <dcterms:created xsi:type="dcterms:W3CDTF">2022-01-04T10:40:02Z</dcterms:created>
  <dcterms:modified xsi:type="dcterms:W3CDTF">2022-01-04T14:51:01Z</dcterms:modified>
</cp:coreProperties>
</file>

<file path=docProps/thumbnail.jpeg>
</file>